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78" r:id="rId2"/>
    <p:sldId id="279" r:id="rId3"/>
    <p:sldId id="289" r:id="rId4"/>
    <p:sldId id="295" r:id="rId5"/>
    <p:sldId id="282" r:id="rId6"/>
    <p:sldId id="283" r:id="rId7"/>
    <p:sldId id="293" r:id="rId8"/>
    <p:sldId id="285" r:id="rId9"/>
    <p:sldId id="29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9FB3-2BAA-4997-AE55-9AD3FEFF385A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0A6E-F322-4831-A984-EDA10F8F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1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0A6E-F322-4831-A984-EDA10F8F08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E79482-75CB-4BC3-9259-0CB0FEECE0E5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576E44-C59E-480B-AF2D-8131DE5A51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Памятка для 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lang="ru-RU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149080"/>
            <a:ext cx="3086531" cy="236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2235" y="2319275"/>
            <a:ext cx="669674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ПРАВА НЕСОВЕРШЕННОЛЕТНИХ В</a:t>
            </a: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УГОЛОВНОМ ПРОЦЕССЕ</a:t>
            </a: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РОССИЙСКОЙ ФЕДЕРАЦИИ</a:t>
            </a:r>
            <a:endParaRPr lang="ru-RU" sz="2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219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Обстоятельства, подлежащие установлению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производстве предварительного расследования и судебного разбирательства по уголовному делу о преступлении, совершенном несовершеннолетним, наряду с доказыванием обстоятельств, указанных в </a:t>
            </a: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ст.73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настоящего Кодекса, устанавливаются</a:t>
            </a: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6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возраст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несовершеннолетнего, число, месяц и год рождения;</a:t>
            </a:r>
          </a:p>
          <a:p>
            <a:pPr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условия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жизни и воспитания несовершеннолетнего, уровень психического развития и иные особенности его личности;</a:t>
            </a:r>
          </a:p>
          <a:p>
            <a:pPr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влияние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 несовершеннолетнего старших по возрасту лиц.</a:t>
            </a:r>
          </a:p>
          <a:p>
            <a:pPr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мог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ли несовершеннолетний в полной мере осознавать фактический характер и общественную опасность своих действий (бездействия) либо руководить ими.</a:t>
            </a:r>
          </a:p>
          <a:p>
            <a:pPr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или отсутствие у несовершеннолетнего заболевания, препятствующего его содержанию и обучению в специальном учебно-воспитательном учреждении закрытого типа, </a:t>
            </a:r>
            <a:endParaRPr lang="ru-RU" sz="720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Медицинское освидетельствование несовершеннолетнего проводится в ходе предварительного расследования на основании постановления следователя или дознавателя в порядке, установленном Правительством Российской Федерации. Заключение о результатах медицинского освидетельствования несовершеннолетнего представляется в суд с материалами уголовного дела.</a:t>
            </a:r>
          </a:p>
          <a:p>
            <a:pPr algn="r">
              <a:lnSpc>
                <a:spcPct val="120000"/>
              </a:lnSpc>
            </a:pPr>
            <a:r>
              <a:rPr lang="ru-RU" sz="5200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Ст. 420 УПК </a:t>
            </a:r>
            <a:r>
              <a:rPr lang="ru-RU" sz="5200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РФ</a:t>
            </a:r>
            <a:endParaRPr lang="ru-RU" sz="5200" u="sng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613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Задержание несовершеннолетнего подозреваемого. Избрание несовершеннолетнему подозреваемому, обвиняемому меры пресечения</a:t>
            </a:r>
            <a:r>
              <a:rPr lang="ru-RU" sz="4000" b="1" u="sng" dirty="0">
                <a:solidFill>
                  <a:srgbClr val="FF0000"/>
                </a:solidFill>
              </a:rPr>
              <a:t/>
            </a:r>
            <a:br>
              <a:rPr lang="ru-RU" sz="4000" b="1" u="sng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244280" cy="482453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/>
              </a:rPr>
              <a:t>При </a:t>
            </a:r>
            <a:r>
              <a:rPr lang="ru-RU" sz="2000" dirty="0">
                <a:latin typeface="Times New Roman"/>
              </a:rPr>
              <a:t>решении вопроса об избрании меры пресечения к несовершеннолетнему подозреваемому, обвиняемому </a:t>
            </a:r>
            <a:r>
              <a:rPr lang="ru-RU" sz="2000" dirty="0" smtClean="0">
                <a:latin typeface="Times New Roman"/>
              </a:rPr>
              <a:t>    </a:t>
            </a:r>
            <a:r>
              <a:rPr lang="ru-RU" sz="2000" b="1" u="sng" dirty="0" smtClean="0">
                <a:latin typeface="Times New Roman"/>
              </a:rPr>
              <a:t>в </a:t>
            </a:r>
            <a:r>
              <a:rPr lang="ru-RU" sz="2000" b="1" u="sng" dirty="0">
                <a:latin typeface="Times New Roman"/>
              </a:rPr>
              <a:t>каждом случае должна обсуждаться возможность отдачи его под присмотр</a:t>
            </a:r>
            <a:r>
              <a:rPr lang="ru-RU" sz="2000" dirty="0">
                <a:latin typeface="Times New Roman"/>
              </a:rPr>
              <a:t> в порядке, </a:t>
            </a:r>
            <a:r>
              <a:rPr lang="ru-RU" sz="2000" dirty="0" smtClean="0">
                <a:latin typeface="Times New Roman"/>
              </a:rPr>
              <a:t>установленном  ст.105 </a:t>
            </a:r>
            <a:r>
              <a:rPr lang="ru-RU" sz="2000" dirty="0">
                <a:latin typeface="Times New Roman"/>
              </a:rPr>
              <a:t>настоящего Кодекса.</a:t>
            </a:r>
          </a:p>
          <a:p>
            <a:pPr marL="0" indent="-4572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Verdana"/>
            </a:endParaRPr>
          </a:p>
          <a:p>
            <a:pPr marL="0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700807"/>
            <a:ext cx="4343400" cy="4968551"/>
          </a:xfrm>
        </p:spPr>
        <p:txBody>
          <a:bodyPr>
            <a:normAutofit/>
          </a:bodyPr>
          <a:lstStyle/>
          <a:p>
            <a:pPr marL="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u="sng" dirty="0">
                <a:latin typeface="Times New Roman"/>
              </a:rPr>
              <a:t>О задержании, заключении под стражу</a:t>
            </a:r>
            <a:r>
              <a:rPr lang="ru-RU" sz="2000" dirty="0">
                <a:latin typeface="Times New Roman"/>
              </a:rPr>
              <a:t> или продлении срока содержания под стражей </a:t>
            </a:r>
            <a:r>
              <a:rPr lang="ru-RU" sz="2000" b="1" dirty="0">
                <a:latin typeface="Times New Roman"/>
              </a:rPr>
              <a:t>несовершеннолетнего</a:t>
            </a:r>
            <a:r>
              <a:rPr lang="ru-RU" sz="2000" dirty="0">
                <a:latin typeface="Times New Roman"/>
              </a:rPr>
              <a:t> подозреваемого, обвиняемого незамедлительно </a:t>
            </a:r>
            <a:r>
              <a:rPr lang="ru-RU" sz="2000" b="1" u="sng" dirty="0">
                <a:latin typeface="Times New Roman"/>
              </a:rPr>
              <a:t>извещаются его законные представители</a:t>
            </a:r>
            <a:r>
              <a:rPr lang="ru-RU" sz="2000" dirty="0">
                <a:latin typeface="Times New Roman"/>
              </a:rPr>
              <a:t>.</a:t>
            </a:r>
            <a:r>
              <a:rPr lang="ru-RU" sz="20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 algn="r">
              <a:buClr>
                <a:schemeClr val="accent1">
                  <a:lumMod val="50000"/>
                </a:schemeClr>
              </a:buClr>
              <a:buNone/>
            </a:pPr>
            <a:r>
              <a:rPr lang="ru-RU" sz="20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Ст.423 УПК РФ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2376"/>
            <a:ext cx="3460474" cy="230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4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Порядок вызова несовершеннолетнего подозреваемого, обвиняемого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141742"/>
            <a:ext cx="3588802" cy="251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988840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ru-RU" sz="2000" b="1" u="sng" dirty="0">
                <a:latin typeface="Times New Roman"/>
              </a:rPr>
              <a:t>Вызов несовершеннолетнего </a:t>
            </a:r>
            <a:r>
              <a:rPr lang="ru-RU" sz="2000" dirty="0">
                <a:latin typeface="Times New Roman"/>
              </a:rPr>
              <a:t>подозреваемого, обвиняемого, не находящегося под стражей, к следователю, дознавателю или в суд </a:t>
            </a:r>
            <a:r>
              <a:rPr lang="ru-RU" sz="2000" b="1" u="sng" dirty="0">
                <a:latin typeface="Times New Roman"/>
              </a:rPr>
              <a:t>производится через его законных представителей</a:t>
            </a:r>
            <a:r>
              <a:rPr lang="ru-RU" sz="2000" dirty="0">
                <a:latin typeface="Times New Roman"/>
              </a:rPr>
              <a:t>, а если несовершеннолетний содержится в специализированном учреждении для несовершеннолетних - через администрацию этого учреждения</a:t>
            </a:r>
            <a:r>
              <a:rPr lang="ru-RU" dirty="0">
                <a:latin typeface="Times New Roman"/>
              </a:rPr>
              <a:t>.</a:t>
            </a:r>
          </a:p>
          <a:p>
            <a:pPr indent="0" algn="r">
              <a:buNone/>
            </a:pPr>
            <a:endParaRPr lang="ru-RU" sz="1600" dirty="0" smtClean="0">
              <a:latin typeface="Times New Roman"/>
            </a:endParaRPr>
          </a:p>
          <a:p>
            <a:pPr indent="0" algn="r">
              <a:buNone/>
            </a:pPr>
            <a:r>
              <a:rPr lang="ru-RU" sz="1600" dirty="0" smtClean="0">
                <a:latin typeface="Times New Roman"/>
              </a:rPr>
              <a:t>Ст.424 </a:t>
            </a:r>
            <a:r>
              <a:rPr lang="ru-RU" sz="1600" dirty="0">
                <a:latin typeface="Times New Roman"/>
              </a:rPr>
              <a:t>УПК РФ</a:t>
            </a:r>
            <a:endParaRPr lang="ru-RU" sz="1600" dirty="0"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5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Допрос несовершеннолетнего подозреваемого, обвиняемого</a:t>
            </a:r>
            <a:br>
              <a:rPr lang="ru-RU" sz="4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04800" y="1844824"/>
            <a:ext cx="4191000" cy="4479776"/>
          </a:xfrm>
        </p:spPr>
        <p:txBody>
          <a:bodyPr>
            <a:normAutofit fontScale="55000" lnSpcReduction="20000"/>
          </a:bodyPr>
          <a:lstStyle/>
          <a:p>
            <a:pPr marL="0" indent="342900" algn="just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Допрос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несовершеннолетнего подозреваемого, обвиняемого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не может продолжаться без перерыва более 2 часов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, а в общей сложности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более 4 часов в день.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Verdana"/>
            </a:endParaRPr>
          </a:p>
          <a:p>
            <a:pPr indent="342900" algn="just"/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/>
              </a:rPr>
              <a:t>В допросе </a:t>
            </a:r>
            <a:r>
              <a:rPr lang="ru-RU" sz="3600" dirty="0">
                <a:latin typeface="Times New Roman"/>
              </a:rPr>
              <a:t>несовершеннолетнего подозреваемого, обвиняемого </a:t>
            </a:r>
            <a:r>
              <a:rPr lang="ru-RU" sz="3600" b="1" dirty="0" smtClean="0">
                <a:latin typeface="Times New Roman"/>
              </a:rPr>
              <a:t>участвуют: </a:t>
            </a:r>
            <a:endParaRPr lang="ru-RU" sz="3600" b="1" dirty="0">
              <a:latin typeface="Times New Roman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/>
              </a:rPr>
              <a:t> </a:t>
            </a:r>
            <a:r>
              <a:rPr lang="ru-RU" sz="3600" dirty="0" smtClean="0">
                <a:latin typeface="Times New Roman"/>
              </a:rPr>
              <a:t> </a:t>
            </a:r>
            <a:r>
              <a:rPr lang="ru-RU" sz="3600" b="1" dirty="0" smtClean="0">
                <a:latin typeface="Times New Roman"/>
              </a:rPr>
              <a:t>защитник</a:t>
            </a:r>
            <a:r>
              <a:rPr lang="ru-RU" sz="3600" b="1" dirty="0">
                <a:latin typeface="Times New Roman"/>
              </a:rPr>
              <a:t>,</a:t>
            </a:r>
            <a:r>
              <a:rPr lang="ru-RU" sz="3600" dirty="0">
                <a:latin typeface="Times New Roman"/>
              </a:rPr>
              <a:t> который вправе задавать ему вопросы, а по окончании допроса знакомиться с протоколом и делать замечания о правильности и полноте сделанных в нем записей.</a:t>
            </a:r>
            <a:endParaRPr lang="ru-RU" sz="3600" dirty="0">
              <a:latin typeface="Verdana"/>
            </a:endParaRPr>
          </a:p>
          <a:p>
            <a:pPr marL="0" indent="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3600" b="1" dirty="0">
                <a:latin typeface="Times New Roman"/>
              </a:rPr>
              <a:t>педагог или психолог </a:t>
            </a:r>
            <a:r>
              <a:rPr lang="ru-RU" sz="3600" dirty="0">
                <a:latin typeface="Times New Roman"/>
              </a:rPr>
              <a:t>вправе с разрешения следователя, дознавателя задавать вопросы несовершеннолетнему подозреваемому, обвиняемому, а по окончании допроса знакомиться с протоколом допроса и делать письменные замечания о правильности и полноте сделанных в нем записей. </a:t>
            </a:r>
          </a:p>
          <a:p>
            <a:pPr marL="617220" algn="r">
              <a:buFontTx/>
              <a:buChar char="-"/>
            </a:pPr>
            <a:r>
              <a:rPr lang="ru-RU" sz="2900" dirty="0" smtClean="0">
                <a:latin typeface="Times New Roman"/>
              </a:rPr>
              <a:t>из </a:t>
            </a:r>
            <a:r>
              <a:rPr lang="ru-RU" sz="2900" dirty="0">
                <a:latin typeface="Times New Roman"/>
              </a:rPr>
              <a:t>ст.425 УПК РФ</a:t>
            </a: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39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indent="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Участие законного представителя несовершеннолетнего подозреваемого, обвиняемого в ходе досудебного производства по уголовному делу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000" dirty="0">
              <a:solidFill>
                <a:schemeClr val="tx2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700808"/>
            <a:ext cx="8280920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500" dirty="0">
                <a:latin typeface="Times New Roman"/>
              </a:rPr>
              <a:t>Законные представители несовершеннолетнего подозреваемого, обвиняемого допускаются к участию в уголовном деле на основании постановления следователя, дознавателя с момента первого допроса несовершеннолетнего в качестве подозреваемого или обвиняемого.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500" b="1" u="sng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1500" b="1" u="sng" dirty="0">
                <a:solidFill>
                  <a:srgbClr val="C00000"/>
                </a:solidFill>
                <a:latin typeface="Times New Roman"/>
              </a:rPr>
              <a:t>Законный представитель вправе: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/>
              </a:rPr>
              <a:t>знать</a:t>
            </a:r>
            <a:r>
              <a:rPr lang="ru-RU" sz="1500" dirty="0">
                <a:latin typeface="Times New Roman"/>
              </a:rPr>
              <a:t>, в чем подозревается или обвиняется несовершеннолетний;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/>
              </a:rPr>
              <a:t>присутствовать </a:t>
            </a:r>
            <a:r>
              <a:rPr lang="ru-RU" sz="1500" dirty="0">
                <a:latin typeface="Times New Roman"/>
              </a:rPr>
              <a:t>при предъявлении обвинения;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/>
              </a:rPr>
              <a:t>участвовать </a:t>
            </a:r>
            <a:r>
              <a:rPr lang="ru-RU" sz="1500" dirty="0">
                <a:latin typeface="Times New Roman"/>
              </a:rPr>
              <a:t>в допросе несовершеннолетнего подозреваемого, обвиняемого, а также с разрешения следователя - в иных следственных действиях, производимых с его участием и участием защитника;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/>
              </a:rPr>
              <a:t>знакомиться </a:t>
            </a:r>
            <a:r>
              <a:rPr lang="ru-RU" sz="1500" dirty="0">
                <a:latin typeface="Times New Roman"/>
              </a:rPr>
              <a:t>с протоколами следственных действий, в которых он принимал участие, и делать письменные замечания о правильности и полноте сделанных в них записей;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/>
              </a:rPr>
              <a:t>заявлять </a:t>
            </a:r>
            <a:r>
              <a:rPr lang="ru-RU" sz="1500" dirty="0">
                <a:latin typeface="Times New Roman"/>
              </a:rPr>
              <a:t>ходатайства и отводы, приносить жалобы на действия (бездействие) и решения дознавателя, следователя, </a:t>
            </a:r>
            <a:r>
              <a:rPr lang="ru-RU" sz="1500" dirty="0" smtClean="0">
                <a:latin typeface="Times New Roman"/>
              </a:rPr>
              <a:t>прокурора;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/>
              </a:rPr>
              <a:t>представлять </a:t>
            </a:r>
            <a:r>
              <a:rPr lang="ru-RU" sz="1500" dirty="0">
                <a:latin typeface="Times New Roman"/>
              </a:rPr>
              <a:t>доказательства</a:t>
            </a:r>
            <a:r>
              <a:rPr lang="ru-RU" sz="1500" dirty="0" smtClean="0">
                <a:latin typeface="Times New Roman"/>
              </a:rPr>
              <a:t>;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/>
              </a:rPr>
              <a:t> </a:t>
            </a:r>
            <a:r>
              <a:rPr lang="ru-RU" sz="1500" dirty="0">
                <a:latin typeface="Times New Roman"/>
              </a:rPr>
              <a:t>по окончании предварительного расследования знакомиться со всеми материалами уголовного дела, выписывать из него любые сведения и в любом объеме</a:t>
            </a:r>
            <a:r>
              <a:rPr lang="ru-RU" sz="1500" dirty="0" smtClean="0">
                <a:latin typeface="Times New Roman"/>
              </a:rPr>
              <a:t>.</a:t>
            </a:r>
            <a:endParaRPr lang="ru-RU" sz="1200" dirty="0">
              <a:latin typeface="Times New Roman"/>
            </a:endParaRPr>
          </a:p>
          <a:p>
            <a:pPr algn="r">
              <a:lnSpc>
                <a:spcPct val="110000"/>
              </a:lnSpc>
              <a:buFontTx/>
              <a:buChar char="-"/>
            </a:pPr>
            <a:r>
              <a:rPr lang="ru-RU" sz="1400" dirty="0" smtClean="0">
                <a:latin typeface="Times New Roman"/>
              </a:rPr>
              <a:t>из </a:t>
            </a:r>
            <a:r>
              <a:rPr lang="ru-RU" sz="1400" dirty="0" smtClean="0">
                <a:latin typeface="Times New Roman"/>
              </a:rPr>
              <a:t>ст. 425 УПК РФ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ru-RU" sz="1200" dirty="0">
              <a:latin typeface="Times New Roman"/>
            </a:endParaRPr>
          </a:p>
          <a:p>
            <a:pPr algn="just">
              <a:lnSpc>
                <a:spcPct val="110000"/>
              </a:lnSpc>
              <a:buFontTx/>
              <a:buChar char="-"/>
            </a:pPr>
            <a:endParaRPr lang="ru-RU" sz="1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20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</a:t>
            </a:r>
            <a:r>
              <a:rPr lang="ru-RU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законного представителя несовершеннолетнего подсудимого в судебном </a:t>
            </a:r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заседании</a:t>
            </a:r>
            <a:r>
              <a:rPr lang="ru-RU" sz="4000" b="1" u="sng" dirty="0" smtClean="0">
                <a:solidFill>
                  <a:srgbClr val="FF0000"/>
                </a:solidFill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4005064"/>
            <a:ext cx="3975976" cy="26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844824"/>
            <a:ext cx="4392488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законные представители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несовершеннолетнего подсудимого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имеют  вправо:</a:t>
            </a:r>
          </a:p>
          <a:p>
            <a:pPr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заявлять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ходатайства и отводы;</a:t>
            </a:r>
          </a:p>
          <a:p>
            <a:pPr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давать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показания;</a:t>
            </a:r>
          </a:p>
          <a:p>
            <a:pPr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представлять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доказательства;</a:t>
            </a:r>
          </a:p>
          <a:p>
            <a:pPr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участвовать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в прениях сторон;</a:t>
            </a:r>
          </a:p>
          <a:p>
            <a:pPr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приносить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жалобы на действия (бездействие) и решения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суда;</a:t>
            </a:r>
          </a:p>
          <a:p>
            <a:pPr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участвовать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в заседании судов апелляционной, кассационной и надзорной инстанций.</a:t>
            </a:r>
          </a:p>
          <a:p>
            <a:pPr marL="0" indent="0" algn="r">
              <a:lnSpc>
                <a:spcPct val="130000"/>
              </a:lnSpc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 marL="0" indent="0" algn="r">
              <a:lnSpc>
                <a:spcPct val="13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из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ст. 428УПК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50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5212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Удаление несовершеннолетнего подсудимого из зала судебного заседания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1" cy="4752528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/>
              </a:rPr>
              <a:t>По </a:t>
            </a:r>
            <a:r>
              <a:rPr lang="ru-RU" dirty="0">
                <a:latin typeface="Times New Roman"/>
              </a:rPr>
              <a:t>ходатайству стороны, а также по собственной инициативе суд вправе принять решение об удалении несовершеннолетнего подсудимого из зала судебного заседания на время исследования обстоятельств, которые могут оказать на него отрицательное воздействие</a:t>
            </a:r>
            <a:r>
              <a:rPr lang="ru-RU" dirty="0" smtClean="0">
                <a:latin typeface="Times New Roman"/>
              </a:rPr>
              <a:t>.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endParaRPr lang="ru-RU" sz="1800" dirty="0">
              <a:latin typeface="Verdana"/>
            </a:endParaRPr>
          </a:p>
          <a:p>
            <a:pPr marL="0" indent="4572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/>
              </a:rPr>
              <a:t>После </a:t>
            </a:r>
            <a:r>
              <a:rPr lang="ru-RU" dirty="0">
                <a:latin typeface="Times New Roman"/>
              </a:rPr>
              <a:t>возвращения несовершеннолетнего подсудимого в зал судебного заседания председательствующий сообщает ему в необходимых объеме и форме содержание судебного разбирательства, происшедшего в его отсутствие, и представляет несовершеннолетнему подсудимому возможность задать вопросы лицам, допрошенным в его отсутствие</a:t>
            </a:r>
            <a:r>
              <a:rPr lang="ru-RU" dirty="0" smtClean="0">
                <a:latin typeface="Times New Roman"/>
              </a:rPr>
              <a:t>.</a:t>
            </a:r>
          </a:p>
          <a:p>
            <a:pPr indent="0" algn="r">
              <a:buNone/>
            </a:pPr>
            <a:r>
              <a:rPr lang="ru-RU" sz="2100" dirty="0" smtClean="0">
                <a:latin typeface="Times New Roman"/>
              </a:rPr>
              <a:t>Ст.429УПК РФ</a:t>
            </a:r>
            <a:endParaRPr lang="ru-RU" sz="2100" dirty="0"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28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5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Освобождение </a:t>
            </a:r>
            <a:r>
              <a:rPr lang="ru-RU" sz="25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судом несовершеннолетнего подсудимого от уголовной ответственности с применением принудительных мер воспитательного воздействия</a:t>
            </a:r>
            <a:r>
              <a:rPr lang="ru-RU" sz="25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2500" b="1" dirty="0">
                <a:solidFill>
                  <a:srgbClr val="FF0000"/>
                </a:solidFill>
                <a:latin typeface="Times New Roman"/>
              </a:rPr>
            </a:br>
            <a:endParaRPr lang="ru-RU" sz="2500" b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39" y="3943371"/>
            <a:ext cx="38121" cy="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896544" cy="504056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/>
              </a:rPr>
              <a:t>       </a:t>
            </a:r>
            <a:r>
              <a:rPr lang="ru-RU" sz="4900" dirty="0" smtClean="0">
                <a:latin typeface="Times New Roman"/>
              </a:rPr>
              <a:t>Если </a:t>
            </a:r>
            <a:r>
              <a:rPr lang="ru-RU" sz="4900" dirty="0">
                <a:latin typeface="Times New Roman"/>
              </a:rPr>
              <a:t>при рассмотрении уголовного дела о преступлении небольшой или средней тяжести будет установлено, что несовершеннолетний, совершивший это преступление, может быть исправлен без применения уголовного наказания, то суд прекращает уголовное дело в отношении такого несовершеннолетнего и применяет к нему принудительную меру воспитательного воздействия, предусмотренную </a:t>
            </a:r>
            <a:r>
              <a:rPr lang="ru-RU" sz="4900" dirty="0" smtClean="0">
                <a:latin typeface="Times New Roman"/>
              </a:rPr>
              <a:t>ч.2 ст. </a:t>
            </a:r>
            <a:r>
              <a:rPr lang="ru-RU" sz="4900" dirty="0">
                <a:latin typeface="Times New Roman"/>
              </a:rPr>
              <a:t>90 </a:t>
            </a:r>
            <a:r>
              <a:rPr lang="ru-RU" sz="4900" dirty="0" smtClean="0">
                <a:latin typeface="Times New Roman"/>
              </a:rPr>
              <a:t>УК РФ.</a:t>
            </a:r>
            <a:endParaRPr lang="ru-RU" sz="4900" dirty="0">
              <a:latin typeface="Verdana"/>
            </a:endParaRPr>
          </a:p>
          <a:p>
            <a:pPr marL="0" indent="0"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4900" dirty="0">
                <a:latin typeface="Times New Roman"/>
              </a:rPr>
              <a:t> </a:t>
            </a:r>
            <a:r>
              <a:rPr lang="ru-RU" sz="4900" dirty="0" smtClean="0">
                <a:latin typeface="Times New Roman"/>
              </a:rPr>
              <a:t>   Копия </a:t>
            </a:r>
            <a:r>
              <a:rPr lang="ru-RU" sz="4900" dirty="0">
                <a:latin typeface="Times New Roman"/>
              </a:rPr>
              <a:t>постановления суда направляется в специализированное учреждение для </a:t>
            </a:r>
            <a:r>
              <a:rPr lang="ru-RU" sz="4900" dirty="0" smtClean="0">
                <a:latin typeface="Times New Roman"/>
              </a:rPr>
              <a:t>несовершеннолетних.</a:t>
            </a:r>
            <a:endParaRPr lang="ru-RU" sz="4900" dirty="0" smtClean="0">
              <a:latin typeface="Verdana"/>
            </a:endParaRPr>
          </a:p>
          <a:p>
            <a:pPr indent="0" algn="r">
              <a:lnSpc>
                <a:spcPct val="17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Ст.431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УПК РФ</a:t>
            </a:r>
          </a:p>
          <a:p>
            <a:pPr marL="800100" indent="-457200" algn="just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07" y="4509121"/>
            <a:ext cx="369179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00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738</Words>
  <Application>Microsoft Office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Памятка для родителей </vt:lpstr>
      <vt:lpstr>Обстоятельства, подлежащие установлению</vt:lpstr>
      <vt:lpstr>Задержание несовершеннолетнего подозреваемого. Избрание несовершеннолетнему подозреваемому, обвиняемому меры пресечения </vt:lpstr>
      <vt:lpstr>Порядок вызова несовершеннолетнего подозреваемого, обвиняемого</vt:lpstr>
      <vt:lpstr>Допрос несовершеннолетнего подозреваемого, обвиняемого </vt:lpstr>
      <vt:lpstr>Участие законного представителя несовершеннолетнего подозреваемого, обвиняемого в ходе досудебного производства по уголовному делу </vt:lpstr>
      <vt:lpstr> Участие законного представителя несовершеннолетнего подсудимого в судебном заседании </vt:lpstr>
      <vt:lpstr>Удаление несовершеннолетнего подсудимого из зала судебного заседания  </vt:lpstr>
      <vt:lpstr> Освобождение судом несовершеннолетнего подсудимого от уголовной ответственности с применением принудительных мер воспитательного воздействия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Грибова Елена Геннадьевна</dc:creator>
  <cp:lastModifiedBy>Шумакевич Наталья Владимировна</cp:lastModifiedBy>
  <cp:revision>28</cp:revision>
  <dcterms:created xsi:type="dcterms:W3CDTF">2020-07-15T08:21:46Z</dcterms:created>
  <dcterms:modified xsi:type="dcterms:W3CDTF">2020-10-02T12:27:18Z</dcterms:modified>
</cp:coreProperties>
</file>