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26"/>
  </p:notesMasterIdLst>
  <p:sldIdLst>
    <p:sldId id="298" r:id="rId5"/>
    <p:sldId id="318" r:id="rId6"/>
    <p:sldId id="317" r:id="rId7"/>
    <p:sldId id="315" r:id="rId8"/>
    <p:sldId id="321" r:id="rId9"/>
    <p:sldId id="339" r:id="rId10"/>
    <p:sldId id="319" r:id="rId11"/>
    <p:sldId id="343" r:id="rId12"/>
    <p:sldId id="320" r:id="rId13"/>
    <p:sldId id="345" r:id="rId14"/>
    <p:sldId id="344" r:id="rId15"/>
    <p:sldId id="341" r:id="rId16"/>
    <p:sldId id="323" r:id="rId17"/>
    <p:sldId id="330" r:id="rId18"/>
    <p:sldId id="331" r:id="rId19"/>
    <p:sldId id="333" r:id="rId20"/>
    <p:sldId id="334" r:id="rId21"/>
    <p:sldId id="335" r:id="rId22"/>
    <p:sldId id="336" r:id="rId23"/>
    <p:sldId id="337" r:id="rId24"/>
    <p:sldId id="33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29B"/>
    <a:srgbClr val="D4D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1648" autoAdjust="0"/>
  </p:normalViewPr>
  <p:slideViewPr>
    <p:cSldViewPr>
      <p:cViewPr>
        <p:scale>
          <a:sx n="112" d="100"/>
          <a:sy n="112" d="100"/>
        </p:scale>
        <p:origin x="-336" y="8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1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89872-EADB-424F-BCFE-86CD413EEB5F}" type="datetimeFigureOut">
              <a:rPr lang="ru-RU" smtClean="0"/>
              <a:pPr/>
              <a:t>14.05.2024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281651-46B0-493F-BF5B-510FB30D4C0E}" type="slidenum">
              <a:rPr lang="ru-RU" smtClean="0"/>
              <a:pPr/>
              <a:t>‹#›</a:t>
            </a:fld>
            <a:endParaRPr lang="ru-RU"/>
          </a:p>
        </p:txBody>
      </p:sp>
    </p:spTree>
    <p:extLst>
      <p:ext uri="{BB962C8B-B14F-4D97-AF65-F5344CB8AC3E}">
        <p14:creationId xmlns:p14="http://schemas.microsoft.com/office/powerpoint/2010/main" val="179524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7281651-46B0-493F-BF5B-510FB30D4C0E}" type="slidenum">
              <a:rPr lang="ru-RU" smtClean="0"/>
              <a:pPr/>
              <a:t>18</a:t>
            </a:fld>
            <a:endParaRPr lang="ru-RU"/>
          </a:p>
        </p:txBody>
      </p:sp>
    </p:spTree>
    <p:extLst>
      <p:ext uri="{BB962C8B-B14F-4D97-AF65-F5344CB8AC3E}">
        <p14:creationId xmlns:p14="http://schemas.microsoft.com/office/powerpoint/2010/main" val="370330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F82B0D-5244-49B1-8B00-4B675CAC7682}"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85C2B-7BBD-4D1D-91C4-7172CF0EB6EA}" type="slidenum">
              <a:rPr lang="ru-RU" smtClean="0"/>
              <a:pPr/>
              <a:t>‹#›</a:t>
            </a:fld>
            <a:endParaRPr lang="ru-RU"/>
          </a:p>
        </p:txBody>
      </p:sp>
    </p:spTree>
    <p:extLst>
      <p:ext uri="{BB962C8B-B14F-4D97-AF65-F5344CB8AC3E}">
        <p14:creationId xmlns:p14="http://schemas.microsoft.com/office/powerpoint/2010/main" val="90643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F82B0D-5244-49B1-8B00-4B675CAC7682}"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85C2B-7BBD-4D1D-91C4-7172CF0EB6EA}" type="slidenum">
              <a:rPr lang="ru-RU" smtClean="0"/>
              <a:pPr/>
              <a:t>‹#›</a:t>
            </a:fld>
            <a:endParaRPr lang="ru-RU"/>
          </a:p>
        </p:txBody>
      </p:sp>
    </p:spTree>
    <p:extLst>
      <p:ext uri="{BB962C8B-B14F-4D97-AF65-F5344CB8AC3E}">
        <p14:creationId xmlns:p14="http://schemas.microsoft.com/office/powerpoint/2010/main" val="3089228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F82B0D-5244-49B1-8B00-4B675CAC7682}"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85C2B-7BBD-4D1D-91C4-7172CF0EB6EA}" type="slidenum">
              <a:rPr lang="ru-RU" smtClean="0"/>
              <a:pPr/>
              <a:t>‹#›</a:t>
            </a:fld>
            <a:endParaRPr lang="ru-RU"/>
          </a:p>
        </p:txBody>
      </p:sp>
    </p:spTree>
    <p:extLst>
      <p:ext uri="{BB962C8B-B14F-4D97-AF65-F5344CB8AC3E}">
        <p14:creationId xmlns:p14="http://schemas.microsoft.com/office/powerpoint/2010/main" val="63375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FF0000"/>
                </a:solidFill>
                <a:latin typeface="Times New Roman" panose="02020603050405020304" pitchFamily="18" charset="0"/>
                <a:cs typeface="Times New Roman" panose="02020603050405020304" pitchFamily="18" charset="0"/>
              </a:defRPr>
            </a:lvl1pPr>
          </a:lstStyle>
          <a:p>
            <a:r>
              <a:rPr lang="ru-RU" dirty="0" smtClean="0"/>
              <a:t>Образец заголовка</a:t>
            </a:r>
            <a:endParaRPr lang="ru-RU" dirty="0"/>
          </a:p>
        </p:txBody>
      </p:sp>
      <p:sp>
        <p:nvSpPr>
          <p:cNvPr id="3" name="Объект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FFF82B0D-5244-49B1-8B00-4B675CAC7682}"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85C2B-7BBD-4D1D-91C4-7172CF0EB6EA}" type="slidenum">
              <a:rPr lang="ru-RU" smtClean="0"/>
              <a:pPr/>
              <a:t>‹#›</a:t>
            </a:fld>
            <a:endParaRPr lang="ru-RU"/>
          </a:p>
        </p:txBody>
      </p:sp>
    </p:spTree>
    <p:extLst>
      <p:ext uri="{BB962C8B-B14F-4D97-AF65-F5344CB8AC3E}">
        <p14:creationId xmlns:p14="http://schemas.microsoft.com/office/powerpoint/2010/main" val="27729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F82B0D-5244-49B1-8B00-4B675CAC7682}" type="datetimeFigureOut">
              <a:rPr lang="ru-RU" smtClean="0"/>
              <a:pPr/>
              <a:t>14.05.2024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85C2B-7BBD-4D1D-91C4-7172CF0EB6EA}" type="slidenum">
              <a:rPr lang="ru-RU" smtClean="0"/>
              <a:pPr/>
              <a:t>‹#›</a:t>
            </a:fld>
            <a:endParaRPr lang="ru-RU"/>
          </a:p>
        </p:txBody>
      </p:sp>
    </p:spTree>
    <p:extLst>
      <p:ext uri="{BB962C8B-B14F-4D97-AF65-F5344CB8AC3E}">
        <p14:creationId xmlns:p14="http://schemas.microsoft.com/office/powerpoint/2010/main" val="3815852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F82B0D-5244-49B1-8B00-4B675CAC7682}" type="datetimeFigureOut">
              <a:rPr lang="ru-RU" smtClean="0"/>
              <a:pPr/>
              <a:t>14.05.2024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285C2B-7BBD-4D1D-91C4-7172CF0EB6EA}" type="slidenum">
              <a:rPr lang="ru-RU" smtClean="0"/>
              <a:pPr/>
              <a:t>‹#›</a:t>
            </a:fld>
            <a:endParaRPr lang="ru-RU"/>
          </a:p>
        </p:txBody>
      </p:sp>
    </p:spTree>
    <p:extLst>
      <p:ext uri="{BB962C8B-B14F-4D97-AF65-F5344CB8AC3E}">
        <p14:creationId xmlns:p14="http://schemas.microsoft.com/office/powerpoint/2010/main" val="343167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F82B0D-5244-49B1-8B00-4B675CAC7682}" type="datetimeFigureOut">
              <a:rPr lang="ru-RU" smtClean="0"/>
              <a:pPr/>
              <a:t>14.05.2024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3285C2B-7BBD-4D1D-91C4-7172CF0EB6EA}" type="slidenum">
              <a:rPr lang="ru-RU" smtClean="0"/>
              <a:pPr/>
              <a:t>‹#›</a:t>
            </a:fld>
            <a:endParaRPr lang="ru-RU"/>
          </a:p>
        </p:txBody>
      </p:sp>
    </p:spTree>
    <p:extLst>
      <p:ext uri="{BB962C8B-B14F-4D97-AF65-F5344CB8AC3E}">
        <p14:creationId xmlns:p14="http://schemas.microsoft.com/office/powerpoint/2010/main" val="257258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F82B0D-5244-49B1-8B00-4B675CAC7682}" type="datetimeFigureOut">
              <a:rPr lang="ru-RU" smtClean="0"/>
              <a:pPr/>
              <a:t>14.05.2024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3285C2B-7BBD-4D1D-91C4-7172CF0EB6EA}" type="slidenum">
              <a:rPr lang="ru-RU" smtClean="0"/>
              <a:pPr/>
              <a:t>‹#›</a:t>
            </a:fld>
            <a:endParaRPr lang="ru-RU"/>
          </a:p>
        </p:txBody>
      </p:sp>
    </p:spTree>
    <p:extLst>
      <p:ext uri="{BB962C8B-B14F-4D97-AF65-F5344CB8AC3E}">
        <p14:creationId xmlns:p14="http://schemas.microsoft.com/office/powerpoint/2010/main" val="288566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F82B0D-5244-49B1-8B00-4B675CAC7682}" type="datetimeFigureOut">
              <a:rPr lang="ru-RU" smtClean="0"/>
              <a:pPr/>
              <a:t>14.05.2024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3285C2B-7BBD-4D1D-91C4-7172CF0EB6EA}" type="slidenum">
              <a:rPr lang="ru-RU" smtClean="0"/>
              <a:pPr/>
              <a:t>‹#›</a:t>
            </a:fld>
            <a:endParaRPr lang="ru-RU"/>
          </a:p>
        </p:txBody>
      </p:sp>
    </p:spTree>
    <p:extLst>
      <p:ext uri="{BB962C8B-B14F-4D97-AF65-F5344CB8AC3E}">
        <p14:creationId xmlns:p14="http://schemas.microsoft.com/office/powerpoint/2010/main" val="107693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F82B0D-5244-49B1-8B00-4B675CAC7682}" type="datetimeFigureOut">
              <a:rPr lang="ru-RU" smtClean="0"/>
              <a:pPr/>
              <a:t>14.05.2024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285C2B-7BBD-4D1D-91C4-7172CF0EB6EA}" type="slidenum">
              <a:rPr lang="ru-RU" smtClean="0"/>
              <a:pPr/>
              <a:t>‹#›</a:t>
            </a:fld>
            <a:endParaRPr lang="ru-RU"/>
          </a:p>
        </p:txBody>
      </p:sp>
    </p:spTree>
    <p:extLst>
      <p:ext uri="{BB962C8B-B14F-4D97-AF65-F5344CB8AC3E}">
        <p14:creationId xmlns:p14="http://schemas.microsoft.com/office/powerpoint/2010/main" val="428836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F82B0D-5244-49B1-8B00-4B675CAC7682}" type="datetimeFigureOut">
              <a:rPr lang="ru-RU" smtClean="0"/>
              <a:pPr/>
              <a:t>14.05.2024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285C2B-7BBD-4D1D-91C4-7172CF0EB6EA}" type="slidenum">
              <a:rPr lang="ru-RU" smtClean="0"/>
              <a:pPr/>
              <a:t>‹#›</a:t>
            </a:fld>
            <a:endParaRPr lang="ru-RU"/>
          </a:p>
        </p:txBody>
      </p:sp>
    </p:spTree>
    <p:extLst>
      <p:ext uri="{BB962C8B-B14F-4D97-AF65-F5344CB8AC3E}">
        <p14:creationId xmlns:p14="http://schemas.microsoft.com/office/powerpoint/2010/main" val="407106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82B0D-5244-49B1-8B00-4B675CAC7682}" type="datetimeFigureOut">
              <a:rPr lang="ru-RU" smtClean="0"/>
              <a:pPr/>
              <a:t>14.05.2024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85C2B-7BBD-4D1D-91C4-7172CF0EB6EA}" type="slidenum">
              <a:rPr lang="ru-RU" smtClean="0"/>
              <a:pPr/>
              <a:t>‹#›</a:t>
            </a:fld>
            <a:endParaRPr lang="ru-RU"/>
          </a:p>
        </p:txBody>
      </p:sp>
    </p:spTree>
    <p:extLst>
      <p:ext uri="{BB962C8B-B14F-4D97-AF65-F5344CB8AC3E}">
        <p14:creationId xmlns:p14="http://schemas.microsoft.com/office/powerpoint/2010/main" val="284032570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287016"/>
          </a:xfrm>
        </p:spPr>
        <p:txBody>
          <a:bodyPr>
            <a:normAutofit/>
          </a:bodyPr>
          <a:lstStyle/>
          <a:p>
            <a:r>
              <a:rPr lang="ru-RU" sz="3600" b="1" u="sng" dirty="0" smtClean="0">
                <a:solidFill>
                  <a:srgbClr val="C00000"/>
                </a:solidFill>
              </a:rPr>
              <a:t>Вред и последствие незаконного употребления наркотических средств</a:t>
            </a:r>
            <a:endParaRPr lang="ru-RU" sz="3600" b="1" u="sng" dirty="0">
              <a:solidFill>
                <a:srgbClr val="C00000"/>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00808"/>
            <a:ext cx="684076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446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18258"/>
          </a:xfrm>
        </p:spPr>
        <p:txBody>
          <a:bodyPr>
            <a:normAutofit fontScale="90000"/>
          </a:bodyPr>
          <a:lstStyle/>
          <a:p>
            <a:r>
              <a:rPr lang="ru-RU" b="1" dirty="0" smtClean="0"/>
              <a:t>Федеральный закон РФ  от 08.01.1998г.№3-ФЗ </a:t>
            </a:r>
            <a:br>
              <a:rPr lang="ru-RU" b="1" dirty="0" smtClean="0"/>
            </a:br>
            <a:r>
              <a:rPr lang="ru-RU" b="1" dirty="0" smtClean="0"/>
              <a:t>«О наркотических средствах и психотропных веществах»</a:t>
            </a:r>
            <a:endParaRPr lang="ru-RU" b="1" dirty="0"/>
          </a:p>
        </p:txBody>
      </p:sp>
      <p:sp>
        <p:nvSpPr>
          <p:cNvPr id="3" name="Объект 2"/>
          <p:cNvSpPr>
            <a:spLocks noGrp="1"/>
          </p:cNvSpPr>
          <p:nvPr>
            <p:ph idx="1"/>
          </p:nvPr>
        </p:nvSpPr>
        <p:spPr>
          <a:xfrm>
            <a:off x="457200" y="2564904"/>
            <a:ext cx="8229600" cy="3888432"/>
          </a:xfrm>
        </p:spPr>
        <p:txBody>
          <a:bodyPr>
            <a:noAutofit/>
          </a:bodyPr>
          <a:lstStyle/>
          <a:p>
            <a:pPr marL="0" indent="0" algn="just">
              <a:buNone/>
            </a:pPr>
            <a:r>
              <a:rPr lang="ru-RU" dirty="0" smtClean="0"/>
              <a:t>Устанавливает правовые основы государственной политики в сфере оборота наркотических средств, психотропных веществ, и в области противодействия их незаконному обороту в целях охраны здоровья граждан, государственной и общественной безопасности.</a:t>
            </a:r>
            <a:endParaRPr lang="ru-RU" dirty="0"/>
          </a:p>
        </p:txBody>
      </p:sp>
    </p:spTree>
    <p:extLst>
      <p:ext uri="{BB962C8B-B14F-4D97-AF65-F5344CB8AC3E}">
        <p14:creationId xmlns:p14="http://schemas.microsoft.com/office/powerpoint/2010/main" val="414266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СТАТЬЯ 40 ЗАКОНА ГЛАСИТ</a:t>
            </a:r>
            <a:endParaRPr lang="ru-RU" b="1" dirty="0"/>
          </a:p>
        </p:txBody>
      </p:sp>
      <p:sp>
        <p:nvSpPr>
          <p:cNvPr id="3" name="Объект 2"/>
          <p:cNvSpPr>
            <a:spLocks noGrp="1"/>
          </p:cNvSpPr>
          <p:nvPr>
            <p:ph idx="1"/>
          </p:nvPr>
        </p:nvSpPr>
        <p:spPr/>
        <p:txBody>
          <a:bodyPr>
            <a:normAutofit/>
          </a:bodyPr>
          <a:lstStyle/>
          <a:p>
            <a:pPr marL="0" indent="0" algn="ctr">
              <a:buNone/>
            </a:pPr>
            <a:r>
              <a:rPr lang="ru-RU" sz="4400" dirty="0" smtClean="0">
                <a:solidFill>
                  <a:srgbClr val="C00000"/>
                </a:solidFill>
              </a:rPr>
              <a:t>В Российской Федерации запрещается потребление наркотических средств или психотропных веществ без назначения врача.</a:t>
            </a:r>
            <a:endParaRPr lang="ru-RU" sz="4400" dirty="0">
              <a:solidFill>
                <a:srgbClr val="C00000"/>
              </a:solidFill>
            </a:endParaRPr>
          </a:p>
        </p:txBody>
      </p:sp>
    </p:spTree>
    <p:extLst>
      <p:ext uri="{BB962C8B-B14F-4D97-AF65-F5344CB8AC3E}">
        <p14:creationId xmlns:p14="http://schemas.microsoft.com/office/powerpoint/2010/main" val="17370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856984" cy="6336704"/>
          </a:xfrm>
        </p:spPr>
        <p:txBody>
          <a:bodyPr>
            <a:normAutofit/>
          </a:bodyPr>
          <a:lstStyle/>
          <a:p>
            <a:pPr marL="0" indent="0" algn="just">
              <a:buNone/>
            </a:pPr>
            <a:r>
              <a:rPr lang="ru-RU" sz="2800" dirty="0" smtClean="0">
                <a:solidFill>
                  <a:srgbClr val="FF0000"/>
                </a:solidFill>
                <a:latin typeface="Times New Roman" panose="02020603050405020304" pitchFamily="18" charset="0"/>
                <a:cs typeface="Times New Roman" panose="02020603050405020304" pitchFamily="18" charset="0"/>
              </a:rPr>
              <a:t>МИФ</a:t>
            </a:r>
            <a:r>
              <a:rPr lang="ru-RU" sz="2800" dirty="0" smtClean="0">
                <a:solidFill>
                  <a:srgbClr val="FF0000"/>
                </a:solidFill>
              </a:rPr>
              <a:t>:</a:t>
            </a:r>
            <a:r>
              <a:rPr lang="ru-RU" sz="28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привлечь </a:t>
            </a:r>
            <a:r>
              <a:rPr lang="ru-RU" sz="2400" dirty="0">
                <a:solidFill>
                  <a:schemeClr val="tx2">
                    <a:lumMod val="75000"/>
                  </a:schemeClr>
                </a:solidFill>
                <a:latin typeface="Times New Roman" panose="02020603050405020304" pitchFamily="18" charset="0"/>
                <a:cs typeface="Times New Roman" panose="02020603050405020304" pitchFamily="18" charset="0"/>
              </a:rPr>
              <a:t>молодых людей к ответственности за преступления , в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связанные </a:t>
            </a:r>
            <a:r>
              <a:rPr lang="ru-RU" sz="2400" dirty="0">
                <a:solidFill>
                  <a:schemeClr val="tx2">
                    <a:lumMod val="75000"/>
                  </a:schemeClr>
                </a:solidFill>
                <a:latin typeface="Times New Roman" panose="02020603050405020304" pitchFamily="18" charset="0"/>
                <a:cs typeface="Times New Roman" panose="02020603050405020304" pitchFamily="18" charset="0"/>
              </a:rPr>
              <a:t>с наркотиками, очень тяжело. </a:t>
            </a:r>
            <a:endParaRPr lang="ru-RU" sz="2400" dirty="0" smtClean="0">
              <a:solidFill>
                <a:schemeClr val="tx2">
                  <a:lumMod val="75000"/>
                </a:schemeClr>
              </a:solidFill>
              <a:latin typeface="Times New Roman" panose="02020603050405020304" pitchFamily="18" charset="0"/>
              <a:cs typeface="Times New Roman" panose="02020603050405020304" pitchFamily="18" charset="0"/>
            </a:endParaRPr>
          </a:p>
          <a:p>
            <a:pPr marL="0" indent="0" algn="just">
              <a:buNone/>
            </a:pPr>
            <a:r>
              <a:rPr lang="ru-RU" sz="2400" dirty="0" smtClean="0">
                <a:solidFill>
                  <a:srgbClr val="FF0000"/>
                </a:solidFill>
                <a:latin typeface="Times New Roman" panose="02020603050405020304" pitchFamily="18" charset="0"/>
                <a:cs typeface="Times New Roman" panose="02020603050405020304" pitchFamily="18" charset="0"/>
              </a:rPr>
              <a:t>ФАКТ: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с </a:t>
            </a:r>
            <a:r>
              <a:rPr lang="ru-RU" sz="2400" dirty="0">
                <a:solidFill>
                  <a:schemeClr val="tx2">
                    <a:lumMod val="75000"/>
                  </a:schemeClr>
                </a:solidFill>
                <a:latin typeface="Times New Roman" panose="02020603050405020304" pitchFamily="18" charset="0"/>
                <a:cs typeface="Times New Roman" panose="02020603050405020304" pitchFamily="18" charset="0"/>
              </a:rPr>
              <a:t>16 лет несовершеннолетние несут полную правовую ответственность</a:t>
            </a:r>
            <a:r>
              <a:rPr lang="ru-RU" sz="2400" dirty="0">
                <a:solidFill>
                  <a:schemeClr val="tx2">
                    <a:lumMod val="60000"/>
                    <a:lumOff val="40000"/>
                  </a:schemeClr>
                </a:solidFill>
                <a:latin typeface="Times New Roman" panose="02020603050405020304" pitchFamily="18" charset="0"/>
                <a:cs typeface="Times New Roman" panose="02020603050405020304" pitchFamily="18" charset="0"/>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020619"/>
            <a:ext cx="6696744" cy="464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472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4624"/>
            <a:ext cx="8229600" cy="1373014"/>
          </a:xfrm>
        </p:spPr>
        <p:txBody>
          <a:bodyPr>
            <a:normAutofit fontScale="90000"/>
          </a:bodyPr>
          <a:lstStyle/>
          <a:p>
            <a:r>
              <a:rPr lang="ru-RU" sz="3200" dirty="0"/>
              <a:t>Уголовный кодекс РФ предусматривает уголовную ответственность за ряд преступлений, связанных с незаконным оборотом наркотиков</a:t>
            </a:r>
            <a:r>
              <a:rPr lang="ru-RU" sz="3200" dirty="0" smtClean="0"/>
              <a:t>:</a:t>
            </a:r>
            <a:endParaRPr lang="ru-RU" sz="3200" dirty="0"/>
          </a:p>
        </p:txBody>
      </p:sp>
      <p:sp>
        <p:nvSpPr>
          <p:cNvPr id="2" name="Объект 1"/>
          <p:cNvSpPr>
            <a:spLocks noGrp="1"/>
          </p:cNvSpPr>
          <p:nvPr>
            <p:ph idx="1"/>
          </p:nvPr>
        </p:nvSpPr>
        <p:spPr/>
        <p:txBody>
          <a:bodyPr>
            <a:noAutofit/>
          </a:bodyPr>
          <a:lstStyle/>
          <a:p>
            <a:pPr marL="0" indent="0" algn="ctr">
              <a:buNone/>
            </a:pPr>
            <a:r>
              <a:rPr lang="ru-RU" sz="2400" b="1" u="sng" dirty="0">
                <a:solidFill>
                  <a:srgbClr val="C00000"/>
                </a:solidFill>
              </a:rPr>
              <a:t>Статья </a:t>
            </a:r>
            <a:r>
              <a:rPr lang="ru-RU" sz="2400" b="1" u="sng" dirty="0" smtClean="0">
                <a:solidFill>
                  <a:srgbClr val="C00000"/>
                </a:solidFill>
              </a:rPr>
              <a:t>228 УК РФ</a:t>
            </a:r>
          </a:p>
          <a:p>
            <a:pPr marL="0" indent="0" algn="just">
              <a:buNone/>
            </a:pPr>
            <a:r>
              <a:rPr lang="ru-RU" sz="2400" dirty="0"/>
              <a:t>Незаконные приобретение, хранение, перевозка, изготовление, переработка НС, ПВ или их аналогов, а также незаконные приобретение, хранение, перевозка растений, содержащих НС или ПВ, либо их частей, содержащих НС или ПВ –</a:t>
            </a:r>
          </a:p>
          <a:p>
            <a:pPr marL="0" indent="0" algn="just">
              <a:buNone/>
            </a:pPr>
            <a:r>
              <a:rPr lang="ru-RU" sz="2400" b="1" dirty="0">
                <a:solidFill>
                  <a:srgbClr val="C00000"/>
                </a:solidFill>
              </a:rPr>
              <a:t> </a:t>
            </a:r>
            <a:r>
              <a:rPr lang="ru-RU" sz="2400" b="1" u="sng" dirty="0">
                <a:solidFill>
                  <a:srgbClr val="C00000"/>
                </a:solidFill>
              </a:rPr>
              <a:t>наказываются </a:t>
            </a:r>
            <a:r>
              <a:rPr lang="ru-RU" sz="2400" dirty="0"/>
              <a:t>штрафом в размере до 40 тысяч рублей, или лишением свободы на срок от 3 до 15 лет со штрафом в размере до 500 тысяч рублей. </a:t>
            </a:r>
          </a:p>
          <a:p>
            <a:pPr marL="0" indent="0" algn="ctr">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31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548680"/>
            <a:ext cx="8784976" cy="5505475"/>
          </a:xfrm>
        </p:spPr>
        <p:txBody>
          <a:bodyPr>
            <a:normAutofit/>
          </a:bodyPr>
          <a:lstStyle/>
          <a:p>
            <a:pPr marL="0" indent="0">
              <a:buNone/>
            </a:pPr>
            <a:r>
              <a:rPr lang="ru-RU" b="1" dirty="0">
                <a:solidFill>
                  <a:srgbClr val="C00000"/>
                </a:solidFill>
                <a:latin typeface="Times New Roman" panose="02020603050405020304" pitchFamily="18" charset="0"/>
                <a:cs typeface="Times New Roman" panose="02020603050405020304" pitchFamily="18" charset="0"/>
              </a:rPr>
              <a:t>1. </a:t>
            </a:r>
            <a:r>
              <a:rPr lang="ru-RU" sz="3000" dirty="0">
                <a:solidFill>
                  <a:srgbClr val="C00000"/>
                </a:solidFill>
                <a:latin typeface="Times New Roman" panose="02020603050405020304" pitchFamily="18" charset="0"/>
                <a:cs typeface="Times New Roman" panose="02020603050405020304" pitchFamily="18" charset="0"/>
              </a:rPr>
              <a:t>Незаконные производство,</a:t>
            </a:r>
            <a:r>
              <a:rPr lang="ru-RU" sz="3000" dirty="0">
                <a:latin typeface="Times New Roman" panose="02020603050405020304" pitchFamily="18" charset="0"/>
                <a:cs typeface="Times New Roman" panose="02020603050405020304" pitchFamily="18" charset="0"/>
              </a:rPr>
              <a:t> </a:t>
            </a:r>
            <a:r>
              <a:rPr lang="ru-RU" sz="3000" dirty="0">
                <a:solidFill>
                  <a:srgbClr val="C00000"/>
                </a:solidFill>
                <a:latin typeface="Times New Roman" panose="02020603050405020304" pitchFamily="18" charset="0"/>
                <a:cs typeface="Times New Roman" panose="02020603050405020304" pitchFamily="18" charset="0"/>
              </a:rPr>
              <a:t>сбыт или пересылка </a:t>
            </a:r>
            <a:r>
              <a:rPr lang="ru-RU" sz="3000" dirty="0">
                <a:latin typeface="Times New Roman" panose="02020603050405020304" pitchFamily="18" charset="0"/>
                <a:cs typeface="Times New Roman" panose="02020603050405020304" pitchFamily="18" charset="0"/>
              </a:rPr>
              <a:t>наркотических средств, психотропных веществ или их аналогов, а также незаконные сбыт или пересылка растений, содержащих наркотические средства или психотропные вещества, либо их частей, содержащих наркотические средства или психотропные вещества, </a:t>
            </a:r>
            <a:r>
              <a:rPr lang="ru-RU" sz="3000" dirty="0" smtClean="0">
                <a:latin typeface="Times New Roman" panose="02020603050405020304" pitchFamily="18" charset="0"/>
                <a:cs typeface="Times New Roman" panose="02020603050405020304" pitchFamily="18" charset="0"/>
              </a:rPr>
              <a:t>наказываются</a:t>
            </a:r>
            <a:r>
              <a:rPr lang="ru-RU" sz="3000" b="1" dirty="0" smtClean="0">
                <a:solidFill>
                  <a:srgbClr val="C00000"/>
                </a:solidFill>
                <a:latin typeface="Times New Roman" panose="02020603050405020304" pitchFamily="18" charset="0"/>
                <a:cs typeface="Times New Roman" panose="02020603050405020304" pitchFamily="18" charset="0"/>
              </a:rPr>
              <a:t> </a:t>
            </a:r>
            <a:r>
              <a:rPr lang="ru-RU" sz="3000" dirty="0">
                <a:solidFill>
                  <a:srgbClr val="C00000"/>
                </a:solidFill>
                <a:latin typeface="Times New Roman" panose="02020603050405020304" pitchFamily="18" charset="0"/>
                <a:cs typeface="Times New Roman" panose="02020603050405020304" pitchFamily="18" charset="0"/>
              </a:rPr>
              <a:t>лишением свободы на срок от </a:t>
            </a:r>
            <a:r>
              <a:rPr lang="ru-RU" sz="3000" dirty="0" smtClean="0">
                <a:solidFill>
                  <a:srgbClr val="C00000"/>
                </a:solidFill>
                <a:latin typeface="Times New Roman" panose="02020603050405020304" pitchFamily="18" charset="0"/>
                <a:cs typeface="Times New Roman" panose="02020603050405020304" pitchFamily="18" charset="0"/>
              </a:rPr>
              <a:t>4 </a:t>
            </a:r>
            <a:r>
              <a:rPr lang="ru-RU" sz="3000" dirty="0">
                <a:solidFill>
                  <a:srgbClr val="C00000"/>
                </a:solidFill>
                <a:latin typeface="Times New Roman" panose="02020603050405020304" pitchFamily="18" charset="0"/>
                <a:cs typeface="Times New Roman" panose="02020603050405020304" pitchFamily="18" charset="0"/>
              </a:rPr>
              <a:t>до </a:t>
            </a:r>
            <a:r>
              <a:rPr lang="ru-RU" sz="3000" dirty="0" smtClean="0">
                <a:solidFill>
                  <a:srgbClr val="C00000"/>
                </a:solidFill>
                <a:latin typeface="Times New Roman" panose="02020603050405020304" pitchFamily="18" charset="0"/>
                <a:cs typeface="Times New Roman" panose="02020603050405020304" pitchFamily="18" charset="0"/>
              </a:rPr>
              <a:t>8 </a:t>
            </a:r>
            <a:r>
              <a:rPr lang="ru-RU" sz="3000" dirty="0">
                <a:solidFill>
                  <a:srgbClr val="C00000"/>
                </a:solidFill>
                <a:latin typeface="Times New Roman" panose="02020603050405020304" pitchFamily="18" charset="0"/>
                <a:cs typeface="Times New Roman" panose="02020603050405020304" pitchFamily="18" charset="0"/>
              </a:rPr>
              <a:t>лет </a:t>
            </a:r>
            <a:r>
              <a:rPr lang="ru-RU" sz="3000" dirty="0">
                <a:latin typeface="Times New Roman" panose="02020603050405020304" pitchFamily="18" charset="0"/>
                <a:cs typeface="Times New Roman" panose="02020603050405020304" pitchFamily="18" charset="0"/>
              </a:rPr>
              <a:t>с ограничением свободы на срок до одного года либо без такового. </a:t>
            </a:r>
          </a:p>
        </p:txBody>
      </p:sp>
    </p:spTree>
    <p:extLst>
      <p:ext uri="{BB962C8B-B14F-4D97-AF65-F5344CB8AC3E}">
        <p14:creationId xmlns:p14="http://schemas.microsoft.com/office/powerpoint/2010/main" val="174199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0"/>
            <a:ext cx="8856984" cy="6669360"/>
          </a:xfrm>
        </p:spPr>
        <p:txBody>
          <a:bodyPr>
            <a:noAutofit/>
          </a:bodyPr>
          <a:lstStyle/>
          <a:p>
            <a:pPr marL="0" indent="0">
              <a:buNone/>
            </a:pPr>
            <a:r>
              <a:rPr lang="ru-RU" sz="2800" b="1" dirty="0">
                <a:solidFill>
                  <a:srgbClr val="C00000"/>
                </a:solidFill>
                <a:latin typeface="Times New Roman" panose="02020603050405020304" pitchFamily="18" charset="0"/>
                <a:cs typeface="Times New Roman" panose="02020603050405020304" pitchFamily="18" charset="0"/>
              </a:rPr>
              <a:t>2.</a:t>
            </a:r>
            <a:r>
              <a:rPr lang="ru-RU" sz="2800" dirty="0">
                <a:latin typeface="Times New Roman" panose="02020603050405020304" pitchFamily="18" charset="0"/>
                <a:cs typeface="Times New Roman" panose="02020603050405020304" pitchFamily="18" charset="0"/>
              </a:rPr>
              <a:t> </a:t>
            </a:r>
            <a:r>
              <a:rPr lang="ru-RU" sz="2800" b="1" u="sng" dirty="0">
                <a:solidFill>
                  <a:srgbClr val="C00000"/>
                </a:solidFill>
                <a:latin typeface="Times New Roman" panose="02020603050405020304" pitchFamily="18" charset="0"/>
                <a:cs typeface="Times New Roman" panose="02020603050405020304" pitchFamily="18" charset="0"/>
              </a:rPr>
              <a:t>Сбыт</a:t>
            </a:r>
            <a:r>
              <a:rPr lang="ru-RU" sz="2800" dirty="0">
                <a:latin typeface="Times New Roman" panose="02020603050405020304" pitchFamily="18" charset="0"/>
                <a:cs typeface="Times New Roman" panose="02020603050405020304" pitchFamily="18" charset="0"/>
              </a:rPr>
              <a:t> наркотических средств, психотропных веществ или их аналогов, </a:t>
            </a:r>
            <a:r>
              <a:rPr lang="ru-RU" sz="2800" dirty="0" smtClean="0">
                <a:latin typeface="Times New Roman" panose="02020603050405020304" pitchFamily="18" charset="0"/>
                <a:cs typeface="Times New Roman" panose="02020603050405020304" pitchFamily="18" charset="0"/>
              </a:rPr>
              <a:t>совершенный:</a:t>
            </a:r>
          </a:p>
          <a:p>
            <a:pPr marL="0" indent="0" algn="just">
              <a:buNone/>
            </a:pPr>
            <a:r>
              <a:rPr lang="ru-RU" sz="2400" dirty="0">
                <a:latin typeface="Times New Roman" panose="02020603050405020304" pitchFamily="18" charset="0"/>
                <a:cs typeface="Times New Roman" panose="02020603050405020304" pitchFamily="18" charset="0"/>
              </a:rPr>
              <a:t>а) в следственном изоляторе, исправительном учреждении, административном здании, сооружении административного назначения, образовательной организации, на объектах спорта, железнодорожного, воздушного, морского, внутреннего водного транспорта или метрополитена, на территории воинской части, в общественном транспорте либо помещениях, используемых для развлечений или досуга; </a:t>
            </a:r>
            <a:endParaRPr lang="ru-RU" sz="2400" dirty="0" smtClean="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б</a:t>
            </a:r>
            <a:r>
              <a:rPr lang="ru-RU" sz="2400" dirty="0" smtClean="0">
                <a:latin typeface="Times New Roman" panose="02020603050405020304" pitchFamily="18" charset="0"/>
                <a:cs typeface="Times New Roman" panose="02020603050405020304" pitchFamily="18" charset="0"/>
              </a:rPr>
              <a:t>) с использованием средств массовой информации либо электронных или информационно-телекоммуникационных сетей (включая сеть "Интернет"), </a:t>
            </a:r>
          </a:p>
          <a:p>
            <a:pPr marL="0" indent="0" algn="just">
              <a:buNone/>
            </a:pPr>
            <a:r>
              <a:rPr lang="ru-RU" sz="2400" dirty="0" smtClean="0">
                <a:solidFill>
                  <a:srgbClr val="FF0000"/>
                </a:solidFill>
                <a:latin typeface="Times New Roman" panose="02020603050405020304" pitchFamily="18" charset="0"/>
                <a:cs typeface="Times New Roman" panose="02020603050405020304" pitchFamily="18" charset="0"/>
              </a:rPr>
              <a:t>наказывается</a:t>
            </a:r>
            <a:r>
              <a:rPr lang="ru-RU" sz="2400" dirty="0" smtClean="0">
                <a:latin typeface="Times New Roman" panose="02020603050405020304" pitchFamily="18" charset="0"/>
                <a:cs typeface="Times New Roman" panose="02020603050405020304" pitchFamily="18" charset="0"/>
              </a:rPr>
              <a:t> </a:t>
            </a:r>
            <a:r>
              <a:rPr lang="ru-RU" sz="2400" dirty="0" smtClean="0">
                <a:solidFill>
                  <a:srgbClr val="C00000"/>
                </a:solidFill>
                <a:latin typeface="Times New Roman" panose="02020603050405020304" pitchFamily="18" charset="0"/>
                <a:cs typeface="Times New Roman" panose="02020603050405020304" pitchFamily="18" charset="0"/>
              </a:rPr>
              <a:t>лишением свободы на срок от 5 до 12 лет со штрафом в размере до 500 000 рублей </a:t>
            </a:r>
            <a:r>
              <a:rPr lang="ru-RU" sz="2400" dirty="0" smtClean="0">
                <a:latin typeface="Times New Roman" panose="02020603050405020304" pitchFamily="18" charset="0"/>
                <a:cs typeface="Times New Roman" panose="02020603050405020304" pitchFamily="18" charset="0"/>
              </a:rPr>
              <a:t>или в размере заработной платы или иного дохода осужденного за период до трех лет либо без такового и с ограничением свободы на срок до одного года либо без такового. </a:t>
            </a:r>
          </a:p>
          <a:p>
            <a:pPr marL="0" indent="0" algn="just">
              <a:buNone/>
            </a:pPr>
            <a:endParaRPr lang="ru-RU" sz="2400" dirty="0" smtClean="0">
              <a:latin typeface="Times New Roman" panose="02020603050405020304" pitchFamily="18" charset="0"/>
              <a:cs typeface="Times New Roman" panose="02020603050405020304" pitchFamily="18" charset="0"/>
            </a:endParaRPr>
          </a:p>
          <a:p>
            <a:endParaRPr lang="ru-RU"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133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88640"/>
            <a:ext cx="8229600" cy="1368152"/>
          </a:xfrm>
        </p:spPr>
        <p:txBody>
          <a:bodyPr>
            <a:noAutofit/>
          </a:bodyPr>
          <a:lstStyle/>
          <a:p>
            <a:pPr marL="274320" lvl="0" indent="-274320">
              <a:spcBef>
                <a:spcPct val="20000"/>
              </a:spcBef>
            </a:pPr>
            <a:r>
              <a:rPr lang="ru-RU" sz="2800" dirty="0" smtClean="0">
                <a:solidFill>
                  <a:srgbClr val="C00000"/>
                </a:solidFill>
                <a:latin typeface="Times New Roman" panose="02020603050405020304" pitchFamily="18" charset="0"/>
                <a:ea typeface="+mn-ea"/>
                <a:cs typeface="Times New Roman" panose="02020603050405020304" pitchFamily="18" charset="0"/>
              </a:rPr>
              <a:t>Ст</a:t>
            </a:r>
            <a:r>
              <a:rPr lang="ru-RU" sz="2800" dirty="0">
                <a:solidFill>
                  <a:srgbClr val="C00000"/>
                </a:solidFill>
                <a:latin typeface="Times New Roman" panose="02020603050405020304" pitchFamily="18" charset="0"/>
                <a:ea typeface="+mn-ea"/>
                <a:cs typeface="Times New Roman" panose="02020603050405020304" pitchFamily="18" charset="0"/>
              </a:rPr>
              <a:t>. 230 УК </a:t>
            </a:r>
            <a:r>
              <a:rPr lang="ru-RU" sz="2800" dirty="0" smtClean="0">
                <a:solidFill>
                  <a:srgbClr val="C00000"/>
                </a:solidFill>
                <a:latin typeface="Times New Roman" panose="02020603050405020304" pitchFamily="18" charset="0"/>
                <a:ea typeface="+mn-ea"/>
                <a:cs typeface="Times New Roman" panose="02020603050405020304" pitchFamily="18" charset="0"/>
              </a:rPr>
              <a:t>РФ. Склонение </a:t>
            </a:r>
            <a:r>
              <a:rPr lang="ru-RU" sz="2800" dirty="0">
                <a:solidFill>
                  <a:srgbClr val="C00000"/>
                </a:solidFill>
                <a:latin typeface="Times New Roman" panose="02020603050405020304" pitchFamily="18" charset="0"/>
                <a:ea typeface="+mn-ea"/>
                <a:cs typeface="Times New Roman" panose="02020603050405020304" pitchFamily="18" charset="0"/>
              </a:rPr>
              <a:t>к потреблению наркотических средств, психотропных веществ или их </a:t>
            </a:r>
            <a:r>
              <a:rPr lang="ru-RU" sz="2800" dirty="0" smtClean="0">
                <a:solidFill>
                  <a:srgbClr val="C00000"/>
                </a:solidFill>
                <a:latin typeface="Times New Roman" panose="02020603050405020304" pitchFamily="18" charset="0"/>
                <a:ea typeface="+mn-ea"/>
                <a:cs typeface="Times New Roman" panose="02020603050405020304" pitchFamily="18" charset="0"/>
              </a:rPr>
              <a:t>аналогов</a:t>
            </a:r>
            <a:endParaRPr lang="ru-RU" sz="2800" dirty="0">
              <a:solidFill>
                <a:srgbClr val="C00000"/>
              </a:solidFill>
              <a:latin typeface="Times New Roman" panose="02020603050405020304" pitchFamily="18" charset="0"/>
              <a:cs typeface="Times New Roman" panose="02020603050405020304" pitchFamily="18" charset="0"/>
            </a:endParaRPr>
          </a:p>
        </p:txBody>
      </p:sp>
      <p:sp>
        <p:nvSpPr>
          <p:cNvPr id="2" name="Объект 1"/>
          <p:cNvSpPr>
            <a:spLocks noGrp="1"/>
          </p:cNvSpPr>
          <p:nvPr>
            <p:ph idx="1"/>
          </p:nvPr>
        </p:nvSpPr>
        <p:spPr/>
        <p:txBody>
          <a:bodyPr>
            <a:normAutofit/>
          </a:bodyPr>
          <a:lstStyle/>
          <a:p>
            <a:pPr marL="0" indent="0" algn="just">
              <a:buNone/>
            </a:pPr>
            <a:r>
              <a:rPr lang="ru-RU" sz="2800" dirty="0">
                <a:latin typeface="Times New Roman" panose="02020603050405020304" pitchFamily="18" charset="0"/>
                <a:cs typeface="Times New Roman" panose="02020603050405020304" pitchFamily="18" charset="0"/>
              </a:rPr>
              <a:t>за склонение к потреблению наркотических средств, психотропных веществ или их аналогов, совершенное с использованием информационно телекоммуникационных сетей (включая сеть «Интернет</a:t>
            </a:r>
            <a:r>
              <a:rPr lang="ru-RU" sz="2800" dirty="0" smtClean="0">
                <a:latin typeface="Times New Roman" panose="02020603050405020304" pitchFamily="18" charset="0"/>
                <a:cs typeface="Times New Roman" panose="02020603050405020304" pitchFamily="18" charset="0"/>
              </a:rPr>
              <a:t>») </a:t>
            </a:r>
            <a:r>
              <a:rPr lang="ru-RU" sz="2800" dirty="0" smtClean="0">
                <a:solidFill>
                  <a:srgbClr val="C00000"/>
                </a:solidFill>
                <a:latin typeface="Times New Roman" panose="02020603050405020304" pitchFamily="18" charset="0"/>
                <a:cs typeface="Times New Roman" panose="02020603050405020304" pitchFamily="18" charset="0"/>
              </a:rPr>
              <a:t>наказывается лишения </a:t>
            </a:r>
            <a:r>
              <a:rPr lang="ru-RU" sz="2800" dirty="0">
                <a:solidFill>
                  <a:srgbClr val="C00000"/>
                </a:solidFill>
                <a:latin typeface="Times New Roman" panose="02020603050405020304" pitchFamily="18" charset="0"/>
                <a:cs typeface="Times New Roman" panose="02020603050405020304" pitchFamily="18" charset="0"/>
              </a:rPr>
              <a:t>свободы на срок от </a:t>
            </a:r>
            <a:r>
              <a:rPr lang="ru-RU" sz="2800" dirty="0" smtClean="0">
                <a:solidFill>
                  <a:srgbClr val="C00000"/>
                </a:solidFill>
                <a:latin typeface="Times New Roman" panose="02020603050405020304" pitchFamily="18" charset="0"/>
                <a:cs typeface="Times New Roman" panose="02020603050405020304" pitchFamily="18" charset="0"/>
              </a:rPr>
              <a:t>12 </a:t>
            </a:r>
            <a:r>
              <a:rPr lang="ru-RU" sz="2800" dirty="0">
                <a:solidFill>
                  <a:srgbClr val="C00000"/>
                </a:solidFill>
                <a:latin typeface="Times New Roman" panose="02020603050405020304" pitchFamily="18" charset="0"/>
                <a:cs typeface="Times New Roman" panose="02020603050405020304" pitchFamily="18" charset="0"/>
              </a:rPr>
              <a:t>до </a:t>
            </a:r>
            <a:r>
              <a:rPr lang="ru-RU" sz="2800" dirty="0" smtClean="0">
                <a:solidFill>
                  <a:srgbClr val="C00000"/>
                </a:solidFill>
                <a:latin typeface="Times New Roman" panose="02020603050405020304" pitchFamily="18" charset="0"/>
                <a:cs typeface="Times New Roman" panose="02020603050405020304" pitchFamily="18" charset="0"/>
              </a:rPr>
              <a:t>15 лет.</a:t>
            </a:r>
            <a:endParaRPr lang="ru-RU"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783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426170"/>
          </a:xfrm>
        </p:spPr>
        <p:txBody>
          <a:bodyPr>
            <a:noAutofit/>
          </a:bodyPr>
          <a:lstStyle/>
          <a:p>
            <a:r>
              <a:rPr lang="ru-RU" sz="3200" dirty="0">
                <a:solidFill>
                  <a:srgbClr val="C00000"/>
                </a:solidFill>
              </a:rPr>
              <a:t>УК РФ Статья 234. Незаконный оборот сильнодействующих или ядовитых веществ в целях сбыта</a:t>
            </a:r>
            <a:r>
              <a:rPr lang="ru-RU" sz="3200" dirty="0"/>
              <a:t>: </a:t>
            </a:r>
          </a:p>
        </p:txBody>
      </p:sp>
      <p:sp>
        <p:nvSpPr>
          <p:cNvPr id="2" name="Объект 1"/>
          <p:cNvSpPr>
            <a:spLocks noGrp="1"/>
          </p:cNvSpPr>
          <p:nvPr>
            <p:ph idx="1"/>
          </p:nvPr>
        </p:nvSpPr>
        <p:spPr>
          <a:xfrm>
            <a:off x="457200" y="2204864"/>
            <a:ext cx="8229600" cy="3921299"/>
          </a:xfrm>
        </p:spPr>
        <p:txBody>
          <a:bodyPr>
            <a:normAutofit lnSpcReduction="10000"/>
          </a:bodyPr>
          <a:lstStyle/>
          <a:p>
            <a:pPr algn="just"/>
            <a:r>
              <a:rPr lang="ru-RU" dirty="0">
                <a:latin typeface="Times New Roman" panose="02020603050405020304" pitchFamily="18" charset="0"/>
                <a:cs typeface="Times New Roman" panose="02020603050405020304" pitchFamily="18" charset="0"/>
              </a:rPr>
              <a:t> </a:t>
            </a:r>
            <a:r>
              <a:rPr lang="ru-RU" dirty="0" smtClean="0">
                <a:solidFill>
                  <a:srgbClr val="C00000"/>
                </a:solidFill>
                <a:latin typeface="Times New Roman" panose="02020603050405020304" pitchFamily="18" charset="0"/>
                <a:cs typeface="Times New Roman" panose="02020603050405020304" pitchFamily="18" charset="0"/>
              </a:rPr>
              <a:t>наказывается</a:t>
            </a:r>
            <a:r>
              <a:rPr lang="ru-RU"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штрафом в размере до сорока тысяч рублей или в размере заработной платы или иного дохода осужденного за период до трех месяцев, либо обязательными работами на срок до трехсот шестидесяти часов, либо исправительными работами на срок до одного года, либо ограничением свободы на срок до трех лет, либо принудительными работами на срок до трех лет, либо лишением свободы на тот же срок.</a:t>
            </a:r>
          </a:p>
        </p:txBody>
      </p:sp>
    </p:spTree>
    <p:extLst>
      <p:ext uri="{BB962C8B-B14F-4D97-AF65-F5344CB8AC3E}">
        <p14:creationId xmlns:p14="http://schemas.microsoft.com/office/powerpoint/2010/main" val="2695836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88640"/>
            <a:ext cx="8229600" cy="648072"/>
          </a:xfrm>
        </p:spPr>
        <p:txBody>
          <a:bodyPr>
            <a:normAutofit/>
          </a:bodyPr>
          <a:lstStyle/>
          <a:p>
            <a:r>
              <a:rPr lang="ru-RU" sz="3200" dirty="0">
                <a:solidFill>
                  <a:srgbClr val="C00000"/>
                </a:solidFill>
                <a:latin typeface="Times New Roman" panose="02020603050405020304" pitchFamily="18" charset="0"/>
                <a:cs typeface="Times New Roman" panose="02020603050405020304" pitchFamily="18" charset="0"/>
              </a:rPr>
              <a:t>КоАП РФ Статья 6.8. </a:t>
            </a:r>
          </a:p>
        </p:txBody>
      </p:sp>
      <p:sp>
        <p:nvSpPr>
          <p:cNvPr id="2" name="Объект 1"/>
          <p:cNvSpPr>
            <a:spLocks noGrp="1"/>
          </p:cNvSpPr>
          <p:nvPr>
            <p:ph idx="1"/>
          </p:nvPr>
        </p:nvSpPr>
        <p:spPr>
          <a:xfrm>
            <a:off x="467545" y="1052736"/>
            <a:ext cx="8352928" cy="5073427"/>
          </a:xfrm>
        </p:spPr>
        <p:txBody>
          <a:bodyPr>
            <a:noAutofit/>
          </a:bodyPr>
          <a:lstStyle/>
          <a:p>
            <a:pPr marL="0" indent="0" algn="just">
              <a:buNone/>
            </a:pPr>
            <a:r>
              <a:rPr lang="ru-RU" sz="2400" dirty="0">
                <a:latin typeface="Times New Roman" panose="02020603050405020304" pitchFamily="18" charset="0"/>
                <a:cs typeface="Times New Roman" panose="02020603050405020304" pitchFamily="18" charset="0"/>
              </a:rPr>
              <a:t>Незаконные приобретение, хранение, перевозка, изготовление, переработка без цели сбыта наркотических средств, психотропных веществ или их аналогов, а также незаконные приобретение, хранение, перевозка без цели сбыта растений, содержащих наркотические средства или психотропные вещества, либо их частей, содержащих наркотические средства или психотропные вещества, - </a:t>
            </a:r>
            <a:r>
              <a:rPr lang="ru-RU" sz="2400" b="1" u="sng" dirty="0">
                <a:solidFill>
                  <a:srgbClr val="FF0000"/>
                </a:solidFill>
                <a:latin typeface="Times New Roman" panose="02020603050405020304" pitchFamily="18" charset="0"/>
                <a:cs typeface="Times New Roman" panose="02020603050405020304" pitchFamily="18" charset="0"/>
              </a:rPr>
              <a:t>влекут</a:t>
            </a:r>
            <a:r>
              <a:rPr lang="ru-RU" sz="2400" dirty="0">
                <a:latin typeface="Times New Roman" panose="02020603050405020304" pitchFamily="18" charset="0"/>
                <a:cs typeface="Times New Roman" panose="02020603050405020304" pitchFamily="18" charset="0"/>
              </a:rPr>
              <a:t> наложение административного штрафа в размере от четырех тысяч до пяти тысяч рублей или административный арест на срок до пятнадцати суток. </a:t>
            </a:r>
          </a:p>
        </p:txBody>
      </p:sp>
    </p:spTree>
    <p:extLst>
      <p:ext uri="{BB962C8B-B14F-4D97-AF65-F5344CB8AC3E}">
        <p14:creationId xmlns:p14="http://schemas.microsoft.com/office/powerpoint/2010/main" val="984980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562074"/>
          </a:xfrm>
        </p:spPr>
        <p:txBody>
          <a:bodyPr>
            <a:normAutofit fontScale="90000"/>
          </a:bodyPr>
          <a:lstStyle/>
          <a:p>
            <a:r>
              <a:rPr lang="ru-RU" sz="3200" dirty="0">
                <a:solidFill>
                  <a:srgbClr val="C00000"/>
                </a:solidFill>
                <a:latin typeface="Times New Roman" panose="02020603050405020304" pitchFamily="18" charset="0"/>
                <a:cs typeface="Times New Roman" panose="02020603050405020304" pitchFamily="18" charset="0"/>
              </a:rPr>
              <a:t>КоАП РФ Статья 6.9. </a:t>
            </a:r>
          </a:p>
        </p:txBody>
      </p:sp>
      <p:sp>
        <p:nvSpPr>
          <p:cNvPr id="2" name="Объект 1"/>
          <p:cNvSpPr>
            <a:spLocks noGrp="1"/>
          </p:cNvSpPr>
          <p:nvPr>
            <p:ph idx="1"/>
          </p:nvPr>
        </p:nvSpPr>
        <p:spPr>
          <a:xfrm>
            <a:off x="457200" y="980728"/>
            <a:ext cx="8229600" cy="5145435"/>
          </a:xfrm>
        </p:spPr>
        <p:txBody>
          <a:bodyPr>
            <a:noAutofit/>
          </a:bodyPr>
          <a:lstStyle/>
          <a:p>
            <a:pPr marL="0" indent="0" algn="just">
              <a:buNone/>
            </a:pPr>
            <a:r>
              <a:rPr lang="ru-RU" sz="2800" dirty="0" smtClean="0">
                <a:latin typeface="Times New Roman" panose="02020603050405020304" pitchFamily="18" charset="0"/>
                <a:cs typeface="Times New Roman" panose="02020603050405020304" pitchFamily="18" charset="0"/>
              </a:rPr>
              <a:t>Потребление </a:t>
            </a:r>
            <a:r>
              <a:rPr lang="ru-RU" sz="2800" dirty="0">
                <a:latin typeface="Times New Roman" panose="02020603050405020304" pitchFamily="18" charset="0"/>
                <a:cs typeface="Times New Roman" panose="02020603050405020304" pitchFamily="18" charset="0"/>
              </a:rPr>
              <a:t>наркотических средств или психотропных веществ без назначения врача либо новых потенциально опасных </a:t>
            </a:r>
            <a:r>
              <a:rPr lang="ru-RU" sz="2800" dirty="0" err="1">
                <a:latin typeface="Times New Roman" panose="02020603050405020304" pitchFamily="18" charset="0"/>
                <a:cs typeface="Times New Roman" panose="02020603050405020304" pitchFamily="18" charset="0"/>
              </a:rPr>
              <a:t>психоактивных</a:t>
            </a:r>
            <a:r>
              <a:rPr lang="ru-RU" sz="2800" dirty="0">
                <a:latin typeface="Times New Roman" panose="02020603050405020304" pitchFamily="18" charset="0"/>
                <a:cs typeface="Times New Roman" panose="02020603050405020304" pitchFamily="18" charset="0"/>
              </a:rPr>
              <a:t> веществ, </a:t>
            </a:r>
            <a:r>
              <a:rPr lang="ru-RU" sz="2800" b="1" u="sng" dirty="0">
                <a:solidFill>
                  <a:srgbClr val="C00000"/>
                </a:solidFill>
                <a:latin typeface="Times New Roman" panose="02020603050405020304" pitchFamily="18" charset="0"/>
                <a:cs typeface="Times New Roman" panose="02020603050405020304" pitchFamily="18" charset="0"/>
              </a:rPr>
              <a:t>влечет </a:t>
            </a:r>
            <a:r>
              <a:rPr lang="ru-RU" sz="2800" dirty="0">
                <a:latin typeface="Times New Roman" panose="02020603050405020304" pitchFamily="18" charset="0"/>
                <a:cs typeface="Times New Roman" panose="02020603050405020304" pitchFamily="18" charset="0"/>
              </a:rPr>
              <a:t>наложение административного штрафа в размере от четырех тысяч до пяти тысяч рублей или административный арест на срок до пятнадцати суток.</a:t>
            </a:r>
          </a:p>
        </p:txBody>
      </p:sp>
    </p:spTree>
    <p:extLst>
      <p:ext uri="{BB962C8B-B14F-4D97-AF65-F5344CB8AC3E}">
        <p14:creationId xmlns:p14="http://schemas.microsoft.com/office/powerpoint/2010/main" val="386350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20000"/>
          </a:bodyPr>
          <a:lstStyle/>
          <a:p>
            <a:r>
              <a:rPr lang="ru-RU" dirty="0" smtClean="0">
                <a:solidFill>
                  <a:schemeClr val="bg1"/>
                </a:solidFill>
              </a:rPr>
              <a:t>от греч.</a:t>
            </a:r>
            <a:r>
              <a:rPr lang="el-GR" dirty="0" smtClean="0">
                <a:solidFill>
                  <a:schemeClr val="bg1"/>
                </a:solidFill>
              </a:rPr>
              <a:t>ναρκωτικός—</a:t>
            </a:r>
            <a:r>
              <a:rPr lang="ru-RU" dirty="0" smtClean="0">
                <a:solidFill>
                  <a:schemeClr val="bg1"/>
                </a:solidFill>
              </a:rPr>
              <a:t>приводящий в оцепенение, греч.</a:t>
            </a:r>
            <a:r>
              <a:rPr lang="en-US" dirty="0" smtClean="0">
                <a:solidFill>
                  <a:schemeClr val="bg1"/>
                </a:solidFill>
              </a:rPr>
              <a:t>narcosis—</a:t>
            </a:r>
            <a:r>
              <a:rPr lang="ru-RU" dirty="0" smtClean="0">
                <a:solidFill>
                  <a:schemeClr val="bg1"/>
                </a:solidFill>
              </a:rPr>
              <a:t>ступор)—согласно определению ВОЗ—химическийагент,вызывающийступор,комуилинечувствительностькболи.Терминобычноотноситсякопиатамилиопиоидам,которыеназываютсянаркотическимианальгетиками.Всехимическиесоединениярастительногоилисинтетическогопроисхождения,непосредственновлияющиенапсихическоесостояниечеловека,принятоназыватьпсихоактивными.Психоактивныевещества,запрещённыезаконодательством,считаютсянаркотиками</a:t>
            </a:r>
            <a:r>
              <a:rPr lang="ru-RU" dirty="0" smtClean="0"/>
              <a:t>.</a:t>
            </a:r>
          </a:p>
          <a:p>
            <a:endParaRPr lang="ru-RU" dirty="0"/>
          </a:p>
        </p:txBody>
      </p:sp>
      <p:sp>
        <p:nvSpPr>
          <p:cNvPr id="4" name="Прямоугольник 3"/>
          <p:cNvSpPr/>
          <p:nvPr/>
        </p:nvSpPr>
        <p:spPr>
          <a:xfrm>
            <a:off x="467544" y="620688"/>
            <a:ext cx="8496944" cy="5262979"/>
          </a:xfrm>
          <a:prstGeom prst="rect">
            <a:avLst/>
          </a:prstGeom>
        </p:spPr>
        <p:txBody>
          <a:bodyPr wrap="square">
            <a:spAutoFit/>
          </a:bodyPr>
          <a:lstStyle/>
          <a:p>
            <a:r>
              <a:rPr lang="ru-RU" sz="3200" dirty="0">
                <a:solidFill>
                  <a:srgbClr val="FF0000"/>
                </a:solidFill>
                <a:latin typeface="Times New Roman" panose="02020603050405020304" pitchFamily="18" charset="0"/>
                <a:cs typeface="Times New Roman" panose="02020603050405020304" pitchFamily="18" charset="0"/>
              </a:rPr>
              <a:t>Что такое </a:t>
            </a:r>
            <a:r>
              <a:rPr lang="ru-RU" sz="3200" dirty="0" smtClean="0">
                <a:solidFill>
                  <a:srgbClr val="FF0000"/>
                </a:solidFill>
                <a:latin typeface="Times New Roman" panose="02020603050405020304" pitchFamily="18" charset="0"/>
                <a:cs typeface="Times New Roman" panose="02020603050405020304" pitchFamily="18" charset="0"/>
              </a:rPr>
              <a:t>наркотики</a:t>
            </a:r>
          </a:p>
          <a:p>
            <a:pPr>
              <a:spcAft>
                <a:spcPts val="1200"/>
              </a:spcAft>
            </a:pPr>
            <a:r>
              <a:rPr lang="ru-RU" sz="3200" b="1" u="sng" dirty="0" smtClean="0">
                <a:solidFill>
                  <a:srgbClr val="FF0000"/>
                </a:solidFill>
                <a:latin typeface="Times New Roman" panose="02020603050405020304" pitchFamily="18" charset="0"/>
                <a:cs typeface="Times New Roman" panose="02020603050405020304" pitchFamily="18" charset="0"/>
              </a:rPr>
              <a:t>Наркотик </a:t>
            </a:r>
            <a:r>
              <a:rPr lang="ru-RU" sz="2800" dirty="0" smtClean="0">
                <a:solidFill>
                  <a:schemeClr val="tx2">
                    <a:lumMod val="75000"/>
                  </a:schemeClr>
                </a:solidFill>
                <a:latin typeface="Times New Roman" panose="02020603050405020304" pitchFamily="18" charset="0"/>
                <a:cs typeface="Times New Roman" panose="02020603050405020304" pitchFamily="18" charset="0"/>
              </a:rPr>
              <a:t>(</a:t>
            </a:r>
            <a:r>
              <a:rPr lang="ru-RU" sz="2800" dirty="0" err="1" smtClean="0">
                <a:solidFill>
                  <a:schemeClr val="tx2">
                    <a:lumMod val="75000"/>
                  </a:schemeClr>
                </a:solidFill>
                <a:latin typeface="Times New Roman" panose="02020603050405020304" pitchFamily="18" charset="0"/>
                <a:cs typeface="Times New Roman" panose="02020603050405020304" pitchFamily="18" charset="0"/>
              </a:rPr>
              <a:t>отгреч</a:t>
            </a:r>
            <a:r>
              <a:rPr lang="ru-RU" sz="2800" dirty="0" smtClean="0">
                <a:solidFill>
                  <a:schemeClr val="tx2">
                    <a:lumMod val="75000"/>
                  </a:schemeClr>
                </a:solidFill>
                <a:latin typeface="Times New Roman" panose="02020603050405020304" pitchFamily="18" charset="0"/>
                <a:cs typeface="Times New Roman" panose="02020603050405020304" pitchFamily="18" charset="0"/>
              </a:rPr>
              <a:t>.</a:t>
            </a:r>
            <a:r>
              <a:rPr lang="el-GR" sz="2800" dirty="0">
                <a:solidFill>
                  <a:schemeClr val="tx2">
                    <a:lumMod val="75000"/>
                  </a:schemeClr>
                </a:solidFill>
                <a:latin typeface="Times New Roman" panose="02020603050405020304" pitchFamily="18" charset="0"/>
                <a:cs typeface="Times New Roman" panose="02020603050405020304" pitchFamily="18" charset="0"/>
              </a:rPr>
              <a:t>ναρκωτικός—</a:t>
            </a:r>
            <a:r>
              <a:rPr lang="ru-RU" sz="2800" dirty="0" smtClean="0">
                <a:solidFill>
                  <a:schemeClr val="tx2">
                    <a:lumMod val="75000"/>
                  </a:schemeClr>
                </a:solidFill>
                <a:latin typeface="Times New Roman" panose="02020603050405020304" pitchFamily="18" charset="0"/>
                <a:cs typeface="Times New Roman" panose="02020603050405020304" pitchFamily="18" charset="0"/>
              </a:rPr>
              <a:t>приводящий в оцепенение, греч.</a:t>
            </a:r>
            <a:r>
              <a:rPr lang="en-US" sz="2800" dirty="0">
                <a:solidFill>
                  <a:schemeClr val="tx2">
                    <a:lumMod val="75000"/>
                  </a:schemeClr>
                </a:solidFill>
                <a:latin typeface="Times New Roman" panose="02020603050405020304" pitchFamily="18" charset="0"/>
                <a:cs typeface="Times New Roman" panose="02020603050405020304" pitchFamily="18" charset="0"/>
              </a:rPr>
              <a:t>narcosis—</a:t>
            </a:r>
            <a:r>
              <a:rPr lang="ru-RU" sz="2800" dirty="0">
                <a:solidFill>
                  <a:schemeClr val="tx2">
                    <a:lumMod val="75000"/>
                  </a:schemeClr>
                </a:solidFill>
                <a:latin typeface="Times New Roman" panose="02020603050405020304" pitchFamily="18" charset="0"/>
                <a:cs typeface="Times New Roman" panose="02020603050405020304" pitchFamily="18" charset="0"/>
              </a:rPr>
              <a:t>ступор)—</a:t>
            </a:r>
            <a:r>
              <a:rPr lang="ru-RU" sz="2800" dirty="0" smtClean="0">
                <a:solidFill>
                  <a:schemeClr val="tx2">
                    <a:lumMod val="75000"/>
                  </a:schemeClr>
                </a:solidFill>
                <a:latin typeface="Times New Roman" panose="02020603050405020304" pitchFamily="18" charset="0"/>
                <a:cs typeface="Times New Roman" panose="02020603050405020304" pitchFamily="18" charset="0"/>
              </a:rPr>
              <a:t>согласно определению ВОЗ —химический агент, вызывающий ступор, кому или нечувствительность к боли. </a:t>
            </a:r>
          </a:p>
          <a:p>
            <a:pPr>
              <a:spcAft>
                <a:spcPts val="1200"/>
              </a:spcAft>
            </a:pPr>
            <a:r>
              <a:rPr lang="ru-RU" sz="2800" dirty="0" smtClean="0">
                <a:solidFill>
                  <a:schemeClr val="tx2">
                    <a:lumMod val="75000"/>
                  </a:schemeClr>
                </a:solidFill>
                <a:latin typeface="Times New Roman" panose="02020603050405020304" pitchFamily="18" charset="0"/>
                <a:cs typeface="Times New Roman" panose="02020603050405020304" pitchFamily="18" charset="0"/>
              </a:rPr>
              <a:t>Все химические соединения растительного или синтетического происхождения, непосредственно влияющие на психическое состояние человека, принято называть </a:t>
            </a:r>
            <a:r>
              <a:rPr lang="ru-RU" sz="2800" b="1" dirty="0" err="1" smtClean="0">
                <a:solidFill>
                  <a:schemeClr val="tx2">
                    <a:lumMod val="75000"/>
                  </a:schemeClr>
                </a:solidFill>
                <a:latin typeface="Times New Roman" panose="02020603050405020304" pitchFamily="18" charset="0"/>
                <a:cs typeface="Times New Roman" panose="02020603050405020304" pitchFamily="18" charset="0"/>
              </a:rPr>
              <a:t>психоактивными</a:t>
            </a:r>
            <a:r>
              <a:rPr lang="ru-RU" sz="2800" dirty="0" smtClean="0">
                <a:solidFill>
                  <a:schemeClr val="tx2">
                    <a:lumMod val="75000"/>
                  </a:schemeClr>
                </a:solidFill>
                <a:latin typeface="Times New Roman" panose="02020603050405020304" pitchFamily="18" charset="0"/>
                <a:cs typeface="Times New Roman" panose="02020603050405020304" pitchFamily="18" charset="0"/>
              </a:rPr>
              <a:t>. </a:t>
            </a:r>
          </a:p>
          <a:p>
            <a:pPr>
              <a:spcAft>
                <a:spcPts val="1200"/>
              </a:spcAft>
            </a:pPr>
            <a:r>
              <a:rPr lang="ru-RU" sz="2800" dirty="0" err="1" smtClean="0">
                <a:solidFill>
                  <a:schemeClr val="tx2">
                    <a:lumMod val="75000"/>
                  </a:schemeClr>
                </a:solidFill>
                <a:latin typeface="Times New Roman" panose="02020603050405020304" pitchFamily="18" charset="0"/>
                <a:cs typeface="Times New Roman" panose="02020603050405020304" pitchFamily="18" charset="0"/>
              </a:rPr>
              <a:t>Психоактивные</a:t>
            </a:r>
            <a:r>
              <a:rPr lang="ru-RU" sz="2800" dirty="0" smtClean="0">
                <a:solidFill>
                  <a:schemeClr val="tx2">
                    <a:lumMod val="75000"/>
                  </a:schemeClr>
                </a:solidFill>
                <a:latin typeface="Times New Roman" panose="02020603050405020304" pitchFamily="18" charset="0"/>
                <a:cs typeface="Times New Roman" panose="02020603050405020304" pitchFamily="18" charset="0"/>
              </a:rPr>
              <a:t> вещества, запрещённые законодательством, называют наркотиками.</a:t>
            </a:r>
            <a:endParaRPr lang="ru-RU" dirty="0">
              <a:solidFill>
                <a:schemeClr val="tx2">
                  <a:lumMod val="75000"/>
                </a:schemeClr>
              </a:solidFill>
            </a:endParaRPr>
          </a:p>
        </p:txBody>
      </p:sp>
    </p:spTree>
    <p:extLst>
      <p:ext uri="{BB962C8B-B14F-4D97-AF65-F5344CB8AC3E}">
        <p14:creationId xmlns:p14="http://schemas.microsoft.com/office/powerpoint/2010/main" val="1566660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1279203"/>
            <a:ext cx="8229600" cy="1252728"/>
          </a:xfrm>
        </p:spPr>
        <p:txBody>
          <a:bodyPr/>
          <a:lstStyle/>
          <a:p>
            <a:endParaRPr lang="ru-RU" dirty="0"/>
          </a:p>
        </p:txBody>
      </p:sp>
      <p:sp>
        <p:nvSpPr>
          <p:cNvPr id="5" name="Объект 4"/>
          <p:cNvSpPr>
            <a:spLocks noGrp="1"/>
          </p:cNvSpPr>
          <p:nvPr>
            <p:ph idx="1"/>
          </p:nvPr>
        </p:nvSpPr>
        <p:spPr>
          <a:xfrm>
            <a:off x="318344" y="260648"/>
            <a:ext cx="8502128" cy="6408712"/>
          </a:xfrm>
        </p:spPr>
        <p:txBody>
          <a:bodyPr>
            <a:normAutofit/>
          </a:bodyPr>
          <a:lstStyle/>
          <a:p>
            <a:pPr marL="0" indent="0">
              <a:buNone/>
            </a:pPr>
            <a:r>
              <a:rPr lang="ru-RU" sz="2800" dirty="0"/>
              <a:t>Лицо, в установленном порядке признанное больным наркоманией, может быть с </a:t>
            </a:r>
            <a:r>
              <a:rPr lang="ru-RU" sz="2800" dirty="0" smtClean="0"/>
              <a:t>его согласия </a:t>
            </a:r>
            <a:r>
              <a:rPr lang="ru-RU" sz="2800" dirty="0"/>
              <a:t>направлено на медицинскую и (или) социальную реабилитацию и в связи с этим освобождается от административной ответственности за совершение правонарушений, связанных с потреблением наркотических средств или психотропных веществ (действие данной нормы распространяется на административные правонарушения, предусмотренные </a:t>
            </a:r>
            <a:r>
              <a:rPr lang="ru-RU" sz="2800" dirty="0" smtClean="0"/>
              <a:t>ч.2 ст.20.20 </a:t>
            </a:r>
            <a:r>
              <a:rPr lang="ru-RU" sz="2800" dirty="0"/>
              <a:t>КоАП РФ</a:t>
            </a:r>
            <a:r>
              <a:rPr lang="ru-RU" sz="2800" dirty="0" smtClean="0"/>
              <a:t>).</a:t>
            </a:r>
            <a:endParaRPr lang="ru-RU" sz="2800"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581128"/>
            <a:ext cx="2737036" cy="195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833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Объект 1"/>
          <p:cNvSpPr>
            <a:spLocks noGrp="1"/>
          </p:cNvSpPr>
          <p:nvPr>
            <p:ph idx="1"/>
          </p:nvPr>
        </p:nvSpPr>
        <p:spPr/>
        <p:txBody>
          <a:bodyPr/>
          <a:lstStyle/>
          <a:p>
            <a:endParaRPr lang="ru-RU"/>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12968" cy="64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843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85698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27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8712967"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11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1" u="sng" dirty="0" smtClean="0">
                <a:solidFill>
                  <a:srgbClr val="FF0000"/>
                </a:solidFill>
              </a:rPr>
              <a:t>Стадии наркотической зависимости</a:t>
            </a:r>
            <a:endParaRPr lang="ru-RU" b="1" u="sng" dirty="0">
              <a:solidFill>
                <a:srgbClr val="FF0000"/>
              </a:solidFill>
            </a:endParaRPr>
          </a:p>
        </p:txBody>
      </p:sp>
      <p:sp>
        <p:nvSpPr>
          <p:cNvPr id="2" name="Объект 1"/>
          <p:cNvSpPr>
            <a:spLocks noGrp="1"/>
          </p:cNvSpPr>
          <p:nvPr>
            <p:ph idx="1"/>
          </p:nvPr>
        </p:nvSpPr>
        <p:spPr>
          <a:xfrm>
            <a:off x="539553" y="1628800"/>
            <a:ext cx="7992888" cy="4824536"/>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Стадии наркотической зависимости весьма условны, поскольку развитие болезни зависит от типа наркотика и индивидуальных особенностей человека</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0" indent="0" algn="just">
              <a:buNone/>
            </a:pPr>
            <a:r>
              <a:rPr lang="ru-RU" sz="2000" b="1" u="sng" dirty="0">
                <a:solidFill>
                  <a:schemeClr val="accent1">
                    <a:lumMod val="75000"/>
                  </a:schemeClr>
                </a:solidFill>
                <a:latin typeface="Times New Roman" panose="02020603050405020304" pitchFamily="18" charset="0"/>
                <a:cs typeface="Times New Roman" panose="02020603050405020304" pitchFamily="18" charset="0"/>
              </a:rPr>
              <a:t>Выделяют три стадии</a:t>
            </a:r>
            <a:r>
              <a:rPr lang="ru-RU" sz="2000" u="sng" dirty="0" smtClean="0">
                <a:solidFill>
                  <a:schemeClr val="accent1">
                    <a:lumMod val="75000"/>
                  </a:schemeClr>
                </a:solidFill>
                <a:latin typeface="Times New Roman" panose="02020603050405020304" pitchFamily="18" charset="0"/>
                <a:cs typeface="Times New Roman" panose="02020603050405020304" pitchFamily="18" charset="0"/>
              </a:rPr>
              <a:t>:</a:t>
            </a:r>
            <a:endParaRPr lang="ru-RU" sz="20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ru-RU" sz="2000" dirty="0">
                <a:solidFill>
                  <a:srgbClr val="FF0000"/>
                </a:solidFill>
                <a:latin typeface="Times New Roman" panose="02020603050405020304" pitchFamily="18" charset="0"/>
                <a:cs typeface="Times New Roman" panose="02020603050405020304" pitchFamily="18" charset="0"/>
              </a:rPr>
              <a:t>Психологическая зависимость</a:t>
            </a:r>
            <a:r>
              <a:rPr lang="ru-RU" sz="2000" dirty="0">
                <a:solidFill>
                  <a:schemeClr val="accent1">
                    <a:lumMod val="75000"/>
                  </a:schemeClr>
                </a:solidFill>
                <a:latin typeface="Times New Roman" panose="02020603050405020304" pitchFamily="18" charset="0"/>
                <a:cs typeface="Times New Roman" panose="02020603050405020304" pitchFamily="18" charset="0"/>
              </a:rPr>
              <a:t>: </a:t>
            </a:r>
            <a:r>
              <a:rPr lang="ru-RU" sz="2000" dirty="0">
                <a:solidFill>
                  <a:schemeClr val="tx2">
                    <a:lumMod val="75000"/>
                  </a:schemeClr>
                </a:solidFill>
                <a:latin typeface="Times New Roman" panose="02020603050405020304" pitchFamily="18" charset="0"/>
                <a:cs typeface="Times New Roman" panose="02020603050405020304" pitchFamily="18" charset="0"/>
              </a:rPr>
              <a:t>нарастает толерантность к наркотику, но потребность в нём ещё неустойчива, зависимый часто вспоминает прошлый приём и думает о будущем, предвкушая эйфорию.</a:t>
            </a:r>
          </a:p>
          <a:p>
            <a:pPr algn="just"/>
            <a:r>
              <a:rPr lang="ru-RU" sz="2000" dirty="0">
                <a:solidFill>
                  <a:srgbClr val="FF0000"/>
                </a:solidFill>
                <a:latin typeface="Times New Roman" panose="02020603050405020304" pitchFamily="18" charset="0"/>
                <a:cs typeface="Times New Roman" panose="02020603050405020304" pitchFamily="18" charset="0"/>
              </a:rPr>
              <a:t>Физическая зависимость</a:t>
            </a:r>
            <a:r>
              <a:rPr lang="ru-RU" sz="2000" dirty="0">
                <a:solidFill>
                  <a:schemeClr val="accent1">
                    <a:lumMod val="75000"/>
                  </a:schemeClr>
                </a:solidFill>
                <a:latin typeface="Times New Roman" panose="02020603050405020304" pitchFamily="18" charset="0"/>
                <a:cs typeface="Times New Roman" panose="02020603050405020304" pitchFamily="18" charset="0"/>
              </a:rPr>
              <a:t>: </a:t>
            </a:r>
            <a:r>
              <a:rPr lang="ru-RU" sz="2000" dirty="0">
                <a:solidFill>
                  <a:schemeClr val="tx2">
                    <a:lumMod val="75000"/>
                  </a:schemeClr>
                </a:solidFill>
                <a:latin typeface="Times New Roman" panose="02020603050405020304" pitchFamily="18" charset="0"/>
                <a:cs typeface="Times New Roman" panose="02020603050405020304" pitchFamily="18" charset="0"/>
              </a:rPr>
              <a:t>толерантность достигает максимума — наркотик принимается не для удовольствия, а чтобы снять ломку, формируется выраженный синдром отмены. В погоне за прежней эйфорией часто случаются передозировки, зависимый начинает переходить на более тяжёлые наркотики.</a:t>
            </a:r>
          </a:p>
          <a:p>
            <a:pPr algn="just"/>
            <a:r>
              <a:rPr lang="ru-RU" sz="2000" dirty="0">
                <a:solidFill>
                  <a:srgbClr val="FF0000"/>
                </a:solidFill>
                <a:latin typeface="Times New Roman" panose="02020603050405020304" pitchFamily="18" charset="0"/>
                <a:cs typeface="Times New Roman" panose="02020603050405020304" pitchFamily="18" charset="0"/>
              </a:rPr>
              <a:t>Деградация личности</a:t>
            </a:r>
            <a:r>
              <a:rPr lang="ru-RU" sz="2000" dirty="0">
                <a:solidFill>
                  <a:schemeClr val="accent1">
                    <a:lumMod val="75000"/>
                  </a:schemeClr>
                </a:solidFill>
                <a:latin typeface="Times New Roman" panose="02020603050405020304" pitchFamily="18" charset="0"/>
                <a:cs typeface="Times New Roman" panose="02020603050405020304" pitchFamily="18" charset="0"/>
              </a:rPr>
              <a:t>: </a:t>
            </a:r>
            <a:r>
              <a:rPr lang="ru-RU" sz="2000" dirty="0">
                <a:solidFill>
                  <a:schemeClr val="tx2">
                    <a:lumMod val="75000"/>
                  </a:schemeClr>
                </a:solidFill>
                <a:latin typeface="Times New Roman" panose="02020603050405020304" pitchFamily="18" charset="0"/>
                <a:cs typeface="Times New Roman" panose="02020603050405020304" pitchFamily="18" charset="0"/>
              </a:rPr>
              <a:t>разрушается целостность и основные черты личности, ухудшается мышление и развивается маразм.</a:t>
            </a:r>
          </a:p>
        </p:txBody>
      </p:sp>
    </p:spTree>
    <p:extLst>
      <p:ext uri="{BB962C8B-B14F-4D97-AF65-F5344CB8AC3E}">
        <p14:creationId xmlns:p14="http://schemas.microsoft.com/office/powerpoint/2010/main" val="370947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320" y="104288"/>
            <a:ext cx="8871168" cy="642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17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7838" y="333375"/>
            <a:ext cx="806450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90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71296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55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88640"/>
            <a:ext cx="7848872" cy="5616624"/>
          </a:xfrm>
        </p:spPr>
        <p:txBody>
          <a:bodyPr>
            <a:normAutofit/>
          </a:bodyPr>
          <a:lstStyle/>
          <a:p>
            <a:pPr marL="0" indent="0" algn="just">
              <a:buNone/>
            </a:pPr>
            <a:r>
              <a:rPr lang="ru-RU" sz="2000" dirty="0" smtClean="0"/>
              <a:t>Длительное употребление любого наркотика накладывает отпечаток на внешний облик человека. Наркоманы со </a:t>
            </a:r>
            <a:r>
              <a:rPr lang="ru-RU" sz="2000" dirty="0"/>
              <a:t>стажем, как правило, выглядят старше своих лет. Волосы и них ломкие, зубы крошатся, выпадают, ногти обламываются и слоятся. Кожа дряблая, морщинистая, неестественного цвета. У этих людей медленно заживают раны. </a:t>
            </a: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70" y="2132856"/>
            <a:ext cx="759625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23159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1F535EE9B1193346BBE731A074A01B06" ma:contentTypeVersion="0" ma:contentTypeDescription="Создание документа." ma:contentTypeScope="" ma:versionID="ca4e49fca41c967ac38664a354875a7e">
  <xsd:schema xmlns:xsd="http://www.w3.org/2001/XMLSchema" xmlns:xs="http://www.w3.org/2001/XMLSchema" xmlns:p="http://schemas.microsoft.com/office/2006/metadata/properties" targetNamespace="http://schemas.microsoft.com/office/2006/metadata/properties" ma:root="true" ma:fieldsID="02f955febea7e716b4e91cddba1711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310CC6-B896-41EF-93D6-E0EF32089B4E}">
  <ds:schemaRefs>
    <ds:schemaRef ds:uri="http://schemas.microsoft.com/sharepoint/v3/contenttype/forms"/>
  </ds:schemaRefs>
</ds:datastoreItem>
</file>

<file path=customXml/itemProps2.xml><?xml version="1.0" encoding="utf-8"?>
<ds:datastoreItem xmlns:ds="http://schemas.openxmlformats.org/officeDocument/2006/customXml" ds:itemID="{521097CC-D451-4C56-B088-27E7C6F014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9397995-99AB-4CAB-B14D-97603C4B9A22}">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1259</TotalTime>
  <Words>938</Words>
  <Application>Microsoft Office PowerPoint</Application>
  <PresentationFormat>Экран (4:3)</PresentationFormat>
  <Paragraphs>38</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Вред и последствие незаконного употребления наркотических средств</vt:lpstr>
      <vt:lpstr>Презентация PowerPoint</vt:lpstr>
      <vt:lpstr>Презентация PowerPoint</vt:lpstr>
      <vt:lpstr>Презентация PowerPoint</vt:lpstr>
      <vt:lpstr>Стадии наркотической зависимости</vt:lpstr>
      <vt:lpstr>Презентация PowerPoint</vt:lpstr>
      <vt:lpstr>Презентация PowerPoint</vt:lpstr>
      <vt:lpstr>Презентация PowerPoint</vt:lpstr>
      <vt:lpstr>Презентация PowerPoint</vt:lpstr>
      <vt:lpstr>Федеральный закон РФ  от 08.01.1998г.№3-ФЗ  «О наркотических средствах и психотропных веществах»</vt:lpstr>
      <vt:lpstr>СТАТЬЯ 40 ЗАКОНА ГЛАСИТ</vt:lpstr>
      <vt:lpstr>Презентация PowerPoint</vt:lpstr>
      <vt:lpstr>Уголовный кодекс РФ предусматривает уголовную ответственность за ряд преступлений, связанных с незаконным оборотом наркотиков:</vt:lpstr>
      <vt:lpstr>Презентация PowerPoint</vt:lpstr>
      <vt:lpstr>Презентация PowerPoint</vt:lpstr>
      <vt:lpstr>Ст. 230 УК РФ. Склонение к потреблению наркотических средств, психотропных веществ или их аналогов</vt:lpstr>
      <vt:lpstr>УК РФ Статья 234. Незаконный оборот сильнодействующих или ядовитых веществ в целях сбыта: </vt:lpstr>
      <vt:lpstr>КоАП РФ Статья 6.8. </vt:lpstr>
      <vt:lpstr>КоАП РФ Статья 6.9.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Грибова Елена Геннадьевна</cp:lastModifiedBy>
  <cp:revision>113</cp:revision>
  <dcterms:created xsi:type="dcterms:W3CDTF">2016-04-25T11:15:37Z</dcterms:created>
  <dcterms:modified xsi:type="dcterms:W3CDTF">2024-05-14T07:47:39Z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0x0101001F535EE9B1193346BBE731A074A01B06</vt:lpwstr>
  </property>
</Properties>
</file>