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335" r:id="rId2"/>
    <p:sldId id="342" r:id="rId3"/>
    <p:sldId id="344" r:id="rId4"/>
    <p:sldId id="345" r:id="rId5"/>
    <p:sldId id="346" r:id="rId6"/>
    <p:sldId id="365" r:id="rId7"/>
    <p:sldId id="366" r:id="rId8"/>
    <p:sldId id="370" r:id="rId9"/>
    <p:sldId id="320" r:id="rId10"/>
    <p:sldId id="305" r:id="rId11"/>
    <p:sldId id="358" r:id="rId12"/>
    <p:sldId id="322" r:id="rId13"/>
    <p:sldId id="330" r:id="rId14"/>
    <p:sldId id="352" r:id="rId15"/>
    <p:sldId id="331" r:id="rId16"/>
    <p:sldId id="310" r:id="rId17"/>
    <p:sldId id="333" r:id="rId18"/>
    <p:sldId id="306" r:id="rId19"/>
    <p:sldId id="368" r:id="rId20"/>
    <p:sldId id="353" r:id="rId21"/>
    <p:sldId id="354" r:id="rId22"/>
    <p:sldId id="355" r:id="rId23"/>
    <p:sldId id="360" r:id="rId24"/>
    <p:sldId id="361" r:id="rId25"/>
    <p:sldId id="362" r:id="rId26"/>
    <p:sldId id="363" r:id="rId27"/>
    <p:sldId id="364" r:id="rId28"/>
    <p:sldId id="367" r:id="rId29"/>
    <p:sldId id="369" r:id="rId30"/>
    <p:sldId id="374" r:id="rId31"/>
    <p:sldId id="375" r:id="rId32"/>
    <p:sldId id="376" r:id="rId33"/>
    <p:sldId id="379" r:id="rId34"/>
    <p:sldId id="380" r:id="rId35"/>
    <p:sldId id="381" r:id="rId36"/>
    <p:sldId id="382" r:id="rId37"/>
    <p:sldId id="383" r:id="rId38"/>
    <p:sldId id="385" r:id="rId39"/>
    <p:sldId id="384" r:id="rId40"/>
    <p:sldId id="388" r:id="rId41"/>
    <p:sldId id="389" r:id="rId42"/>
    <p:sldId id="387" r:id="rId43"/>
    <p:sldId id="386" r:id="rId44"/>
    <p:sldId id="390" r:id="rId45"/>
    <p:sldId id="336" r:id="rId46"/>
  </p:sldIdLst>
  <p:sldSz cx="9144000" cy="5143500" type="screen16x9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16" autoAdjust="0"/>
    <p:restoredTop sz="94660"/>
  </p:normalViewPr>
  <p:slideViewPr>
    <p:cSldViewPr>
      <p:cViewPr>
        <p:scale>
          <a:sx n="140" d="100"/>
          <a:sy n="140" d="100"/>
        </p:scale>
        <p:origin x="-138" y="-1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9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11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024-031-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06288"/>
            <a:ext cx="8636890" cy="4857750"/>
          </a:xfrm>
        </p:spPr>
      </p:pic>
      <p:sp>
        <p:nvSpPr>
          <p:cNvPr id="13" name="Содержимое 2"/>
          <p:cNvSpPr>
            <a:spLocks noGrp="1"/>
          </p:cNvSpPr>
          <p:nvPr>
            <p:ph sz="half" idx="1"/>
          </p:nvPr>
        </p:nvSpPr>
        <p:spPr>
          <a:xfrm rot="152228">
            <a:off x="3034700" y="1323994"/>
            <a:ext cx="2234143" cy="216737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Книга памяти  родственников студентов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и сотрудников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СПб ГБПОУ «ПКГХ», участников Великой Отечественной войны 1941-1945 гг.</a:t>
            </a:r>
          </a:p>
        </p:txBody>
      </p:sp>
      <p:sp>
        <p:nvSpPr>
          <p:cNvPr id="6" name="Заголовок 9"/>
          <p:cNvSpPr>
            <a:spLocks noGrp="1"/>
          </p:cNvSpPr>
          <p:nvPr>
            <p:ph type="title"/>
          </p:nvPr>
        </p:nvSpPr>
        <p:spPr>
          <a:xfrm>
            <a:off x="2483768" y="141480"/>
            <a:ext cx="6660232" cy="54006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Нет  в  России  семьи  такой, </a:t>
            </a:r>
            <a:br>
              <a:rPr lang="ru-RU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Где  б  не  памятен  был  свой  герой…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23020"/>
            <a:ext cx="2342853" cy="297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55726"/>
            <a:ext cx="2410522" cy="25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2515108" y="15713"/>
            <a:ext cx="5544616" cy="1069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Валентин Иванович</a:t>
            </a:r>
          </a:p>
          <a:p>
            <a:pPr marL="0" marR="0" lvl="0" indent="0" algn="ctr" fontAlgn="auto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Жиляев 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12911" y="4506983"/>
            <a:ext cx="2880320" cy="478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dirty="0"/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(1910-1996)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457105" y="941324"/>
            <a:ext cx="5302932" cy="2422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Родился на Дальнем Востоке, проживал в г. Хабаровск.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Моряк.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Участвовал в боевых действиях с июня 1941 года по май 1945 года  на фронтах Великой Отечественной войны.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Награды: орден Отечественной войны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II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степени,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медаль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«За победу над Германией в Великой Отечественной войне 1941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1945 гг.»</a:t>
            </a:r>
          </a:p>
          <a:p>
            <a:pPr lvl="0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Уже после войны спас двух человек из ледяной воды </a:t>
            </a:r>
            <a:endParaRPr lang="ru-RU" sz="16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в р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. Амур, вследствие чего практически потерял слух.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978388" y="3363838"/>
            <a:ext cx="3888432" cy="982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Представитель: внучатая племянница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Камилла Александровна Смирнова, педагог-психолог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1" y="502556"/>
            <a:ext cx="2843180" cy="374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4" y="3740575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257" y="3948494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165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751755" y="-280"/>
            <a:ext cx="7225841" cy="771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Иван Николаевич Давыденко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4542569"/>
            <a:ext cx="2736304" cy="3240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(19.12.1919-17.07.1988)</a:t>
            </a: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2902780" y="846219"/>
            <a:ext cx="6205723" cy="2399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Белорус, рядовой, телефонист  гаубичного артиллерийского дивизиона, </a:t>
            </a:r>
          </a:p>
          <a:p>
            <a:pPr lvl="0">
              <a:defRPr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808 артиллерийского полка, 253 стрелковой «Калинковичской» Краснознамённой орденов Суворова и Кутузова дивизии, 1-й Украинский фронт.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Участвовал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 ВОВ с ноября 1943 г. В апреле 1945 г. участвовал в «Берлинской операции», войну  закончил 9 мая 1945 г. при освобождении  Чехословакии в г. Прага.</a:t>
            </a:r>
          </a:p>
          <a:p>
            <a:pPr lvl="0">
              <a:defRPr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 боях за освобождение Белоруссии 10.01.1944 г. был легко ранен в руку.</a:t>
            </a: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Награды: орден «Красной звезды»; орден «Отечественной войны </a:t>
            </a: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2-й степени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». Медали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«За боевые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заслуги», «За взятие Берлина», </a:t>
            </a:r>
          </a:p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«За освобождение Праги», «За Победу над Германией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». 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4627047" y="3507854"/>
            <a:ext cx="4239773" cy="521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внук Сергей Михайлович </a:t>
            </a:r>
          </a:p>
          <a:p>
            <a:pPr>
              <a:spcBef>
                <a:spcPts val="0"/>
              </a:spcBef>
            </a:pPr>
            <a:r>
              <a:rPr lang="ru-RU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Давыденко, преподаватель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2915816" y="1869672"/>
            <a:ext cx="5688632" cy="2754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6" y="676147"/>
            <a:ext cx="2464420" cy="362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7" y="3723512"/>
            <a:ext cx="318293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257" y="3948494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61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986" y="90971"/>
            <a:ext cx="4550197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Алексей Трофимович</a:t>
            </a:r>
            <a:b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Яковлев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84168" y="4407954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1920-18.01.1944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115616" y="3327834"/>
            <a:ext cx="3528392" cy="618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251519" y="951838"/>
            <a:ext cx="5904657" cy="237599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Родился в дер. Невежицы Ленинградской области.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Закончил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Ленинградский машиностроительный техникум в 1940 году.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 начале ВОВ был направлен в 951-й артиллерийский полк на должность командира огневого взвода. Воевал в этом полку вплоть до своей гибели в 1944 году.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Пал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смертью храбрых при освобождении Псковской области. Награждён медалью «За боевые заслуги», орденом Отечественной войны 2-ой степени и орденом Ленина. 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Указом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Президиума Верховного Совета СССР от 4 июня 1944 года Яковлеву Алексею Трофимовичу присвоено звание Героя Советского Союза (посмертно).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2568523" y="3296941"/>
            <a:ext cx="3456384" cy="618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племянница Маргарита Васильевна Никитина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86162"/>
            <a:ext cx="2543589" cy="334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118" y="3422612"/>
            <a:ext cx="3189629" cy="98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03365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91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 txBox="1">
            <a:spLocks/>
          </p:cNvSpPr>
          <p:nvPr/>
        </p:nvSpPr>
        <p:spPr>
          <a:xfrm>
            <a:off x="251520" y="894050"/>
            <a:ext cx="5950925" cy="2700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Звание: красноармеец. В РККА с 23.06.1941 года. 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Место призыва: Мончегорский РВК, Мурманская обл., Мончегорский р-н.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Место службы: 275 артиллерийско-минометный полк  Карельского Фронта, 2 Украинский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фронт.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Награды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орден Отечественной войны II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степени</a:t>
            </a:r>
            <a:r>
              <a:rPr lang="en-US" sz="1600" noProof="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600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noProof="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едали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 боевые заслуги»,  «За оборону советского Заполярья»,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 взятие Вены», «За Победу над Германией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».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130516" y="4596975"/>
            <a:ext cx="2736304" cy="3780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(1909-1992)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417888" y="3147814"/>
            <a:ext cx="3810296" cy="702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Представитель: внучка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Наталья Владимировна Шумакевич,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зам. директора по ВР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547664" y="70044"/>
            <a:ext cx="4680520" cy="960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Иван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Иванович </a:t>
            </a:r>
          </a:p>
          <a:p>
            <a:pPr marR="0" indent="0" algn="ctr" fontAlgn="auto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Кирсанов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12" y="387735"/>
            <a:ext cx="2731195" cy="382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785" y="3663863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11589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16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 txBox="1">
            <a:spLocks/>
          </p:cNvSpPr>
          <p:nvPr/>
        </p:nvSpPr>
        <p:spPr>
          <a:xfrm>
            <a:off x="3203848" y="1129582"/>
            <a:ext cx="5868144" cy="2047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Окончил Куйбышевское пехотное училище в 1942 году. </a:t>
            </a:r>
          </a:p>
          <a:p>
            <a:pPr lvl="0">
              <a:defRPr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По окончании училища был призван на Калининский фронт. </a:t>
            </a:r>
          </a:p>
          <a:p>
            <a:pPr lvl="0">
              <a:defRPr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Воинское звание </a:t>
            </a:r>
            <a:r>
              <a:rPr lang="ru-RU" sz="1600" dirty="0"/>
              <a:t>–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лейтенант, командир взвода разведки.  </a:t>
            </a:r>
          </a:p>
          <a:p>
            <a:pPr lvl="0">
              <a:defRPr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Дважды был тяжело ранен: в 1944 году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под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Невелем, </a:t>
            </a: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1945 году на Зееловских высотах под Берлином.</a:t>
            </a:r>
          </a:p>
          <a:p>
            <a:pPr lvl="0">
              <a:defRPr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Награжден орденом Красной звезды, медалями «За отвагу», «За боевые заслуги».</a:t>
            </a:r>
            <a:endParaRPr kumimoji="0" lang="ru-RU" sz="17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57564" y="4313138"/>
            <a:ext cx="2736304" cy="5615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(02.01.1924- 28.03.1979)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5508104" y="3172055"/>
            <a:ext cx="3885368" cy="874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Представители: внуки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Андрей Владимирович Панченко,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Алексей Владимирович Панченко,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преподаватели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028159" y="74855"/>
            <a:ext cx="4290848" cy="960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Валентин Иванович</a:t>
            </a:r>
          </a:p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Панченко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" b="12981"/>
          <a:stretch/>
        </p:blipFill>
        <p:spPr>
          <a:xfrm>
            <a:off x="423272" y="415641"/>
            <a:ext cx="2604887" cy="338136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66" y="3332063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55" y="4011910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23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4157" y="96443"/>
            <a:ext cx="4638130" cy="1026114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Сергей Васильевич</a:t>
            </a:r>
            <a:b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Рябцев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84167" y="4371950"/>
            <a:ext cx="2736305" cy="560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24.05.1918-12.04.1977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1043613"/>
            <a:ext cx="4591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Звание: гвардии майор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244067" y="3003798"/>
            <a:ext cx="2912110" cy="702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Представитель: дочь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Ольга Сергеевна Денисенко, преподаватель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99170"/>
            <a:ext cx="2808312" cy="1984992"/>
          </a:xfrm>
          <a:prstGeom prst="rect">
            <a:avLst/>
          </a:prstGeom>
        </p:spPr>
      </p:pic>
      <p:pic>
        <p:nvPicPr>
          <p:cNvPr id="19" name="Рисунок 18" descr="ТВТ Дети и вну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2287" y="442828"/>
            <a:ext cx="2471903" cy="3627249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14" y="3576365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25639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912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483768" y="170499"/>
            <a:ext cx="5400600" cy="1134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Пелагея Трофимовна</a:t>
            </a:r>
          </a:p>
          <a:p>
            <a:pPr marL="0"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Рябцева (Степанова)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23528" y="4335855"/>
            <a:ext cx="2791653" cy="4681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09.05.1917-05.03.2001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3115181" y="2920730"/>
            <a:ext cx="3083473" cy="822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Представитель: дочь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Ольга Сергеевна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Денисенко, преподаватель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6" y="413451"/>
            <a:ext cx="2617885" cy="3512932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19622"/>
            <a:ext cx="2981938" cy="2154371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8" y="3435846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81" y="4037529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165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23478"/>
            <a:ext cx="5760640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Николай Алексеевич</a:t>
            </a:r>
            <a:b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Афонин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32477" y="4564512"/>
            <a:ext cx="266429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(1910-1941)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11560" y="1121944"/>
            <a:ext cx="4874174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Краснофлотец.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Родился в Тверской области,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деревня Бадачёво.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Погиб в бою за Ораниенбаумский плацдарм в ноябре 1941 г.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655169" y="2850136"/>
            <a:ext cx="4031722" cy="756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правнучка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Екатерина Александровна Панфилова, преподаватель</a:t>
            </a: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"/>
          <a:stretch>
            <a:fillRect/>
          </a:stretch>
        </p:blipFill>
        <p:spPr>
          <a:xfrm>
            <a:off x="6084662" y="609500"/>
            <a:ext cx="2612111" cy="3626142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600" y="3651870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11589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912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305302" y="1248472"/>
            <a:ext cx="556151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Уроженец Воронежской области, Чигольского района, села Новая Чигла.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Рядовой 849 стрелкового полка, призван в ряды РККА </a:t>
            </a:r>
            <a:b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28 июня 1941 года.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переброске к очередному месту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военных действиях весь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 поезда попал в плен.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ленен 1 августа 1941 в г. Ельня, лагерь шталаг VIII F (318) номер военнопленного 9198, умер в немецком плену 1 марта 1942 года.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94846" y="198489"/>
            <a:ext cx="4124161" cy="1203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Степан Васильевич Кондратьев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07296" y="4299942"/>
            <a:ext cx="2808312" cy="543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28.07.1912-01.03.1942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5256926" y="3342736"/>
            <a:ext cx="3505448" cy="918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Представитель: правнучка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Татьяна Викторовна Комарова, секретарь Технического отделения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 descr="Кондратьев+Степан+Васильеви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626" y="504620"/>
            <a:ext cx="2640023" cy="352003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2" y="3435846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24650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165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1941361-F593-8B41-05E8-A9D9DFD07C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8"/>
          <a:stretch/>
        </p:blipFill>
        <p:spPr>
          <a:xfrm>
            <a:off x="6103397" y="807779"/>
            <a:ext cx="2617249" cy="3408574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5169" y="224633"/>
            <a:ext cx="4573016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Константин Иванович Савельев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28358" y="4525769"/>
            <a:ext cx="259228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(1916-1942)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95536" y="1208534"/>
            <a:ext cx="547260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Родился в Псковской Области, Ашевский район, Маютенский сельсовет, деревня Чертёново.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началу войны проживал в Москве, откуда был призван на воинскую службу в 1941 танкистом.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Погиб под Москвой.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999763" y="3075806"/>
            <a:ext cx="3882304" cy="918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Представитель: внучатая племянница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Татьяна Викторовна Комарова, секретарь Технического отделения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77" y="3660976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11589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095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t="2586" r="5161"/>
          <a:stretch>
            <a:fillRect/>
          </a:stretch>
        </p:blipFill>
        <p:spPr>
          <a:xfrm rot="20400000">
            <a:off x="737222" y="360122"/>
            <a:ext cx="1370349" cy="2026727"/>
          </a:xfrm>
          <a:prstGeom prst="rect">
            <a:avLst/>
          </a:prstGeom>
          <a:ln w="107950">
            <a:solidFill>
              <a:schemeClr val="bg1"/>
            </a:solidFill>
          </a:ln>
        </p:spPr>
      </p:pic>
      <p:sp>
        <p:nvSpPr>
          <p:cNvPr id="44" name="Заголовок 1"/>
          <p:cNvSpPr txBox="1">
            <a:spLocks/>
          </p:cNvSpPr>
          <p:nvPr/>
        </p:nvSpPr>
        <p:spPr>
          <a:xfrm rot="-1200000">
            <a:off x="917463" y="1697969"/>
            <a:ext cx="1469040" cy="67931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Иван Сергеевич </a:t>
            </a:r>
            <a:b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Ушкал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95209"/>
            <a:ext cx="1728192" cy="242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Заголовок 1"/>
          <p:cNvSpPr txBox="1">
            <a:spLocks/>
          </p:cNvSpPr>
          <p:nvPr/>
        </p:nvSpPr>
        <p:spPr>
          <a:xfrm>
            <a:off x="3779912" y="3903844"/>
            <a:ext cx="1728192" cy="6000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Семён Иванович Ушкал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r="11600"/>
          <a:stretch>
            <a:fillRect/>
          </a:stretch>
        </p:blipFill>
        <p:spPr>
          <a:xfrm rot="20400000">
            <a:off x="1266717" y="2726123"/>
            <a:ext cx="1398687" cy="2021063"/>
          </a:xfrm>
          <a:prstGeom prst="rect">
            <a:avLst/>
          </a:prstGeom>
          <a:ln w="107950">
            <a:solidFill>
              <a:schemeClr val="bg1"/>
            </a:solidFill>
          </a:ln>
        </p:spPr>
      </p:pic>
      <p:sp>
        <p:nvSpPr>
          <p:cNvPr id="45" name="Заголовок 1"/>
          <p:cNvSpPr txBox="1">
            <a:spLocks/>
          </p:cNvSpPr>
          <p:nvPr/>
        </p:nvSpPr>
        <p:spPr>
          <a:xfrm rot="-1200000">
            <a:off x="1421235" y="4149537"/>
            <a:ext cx="1545079" cy="61461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Фёдор Дмитриевич Беликов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r="5129"/>
          <a:stretch>
            <a:fillRect/>
          </a:stretch>
        </p:blipFill>
        <p:spPr>
          <a:xfrm rot="1200000">
            <a:off x="6440899" y="2706298"/>
            <a:ext cx="1427199" cy="2054509"/>
          </a:xfrm>
          <a:prstGeom prst="rect">
            <a:avLst/>
          </a:prstGeom>
          <a:ln w="107950"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/>
          <a:stretch>
            <a:fillRect/>
          </a:stretch>
        </p:blipFill>
        <p:spPr>
          <a:xfrm rot="1200000">
            <a:off x="6888856" y="377178"/>
            <a:ext cx="1397384" cy="2004375"/>
          </a:xfrm>
          <a:prstGeom prst="rect">
            <a:avLst/>
          </a:prstGeom>
          <a:ln w="107950">
            <a:solidFill>
              <a:schemeClr val="bg1"/>
            </a:solidFill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 rot="1200000">
            <a:off x="6524126" y="1751677"/>
            <a:ext cx="1546406" cy="57189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Фёдор Амросиевич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Куличенко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 rot="1200000">
            <a:off x="6120628" y="4075396"/>
            <a:ext cx="1559475" cy="72036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Антон Иосифович</a:t>
            </a:r>
            <a:b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 Дичковский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6" name="Рисунок 25" descr="polk-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332656"/>
            <a:ext cx="3672408" cy="13379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5260703" y="3470089"/>
            <a:ext cx="3600400" cy="691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Представитель: правнучка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Екатерина Валентиновна Петрова,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специалист УМК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627784" y="31147"/>
            <a:ext cx="5126010" cy="122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Михаил Петрович</a:t>
            </a:r>
          </a:p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Августинович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4523764"/>
            <a:ext cx="2808312" cy="4284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10.11.1912-22.09.1984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131840" y="987574"/>
            <a:ext cx="5837532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Вице-адмирал.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июле 1941 года назначен командиром подводной лодки К-1.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 13 боевых походов, провёл 172 суток в море. Выполнил одну торпедную атаку, восемь минных постановок. </a:t>
            </a:r>
            <a:endParaRPr lang="ru-RU" sz="15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</a:t>
            </a:r>
            <a:r>
              <a:rPr lang="ru-RU" sz="15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146-ти выставленных лодкой минах подорвалось и затонуло восемь кораблей и судов </a:t>
            </a:r>
            <a:r>
              <a:rPr lang="ru-RU" sz="15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противника.</a:t>
            </a:r>
            <a:endParaRPr lang="ru-RU" sz="15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6 марта 1943 года – начальник 1-го отделения отдела подводного плавания штаба Северного флота.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 марта 1944 года назначен командиром 1-го дивизиона подводных лодок Краснознамённой бригады подводных лодок Северного флота, где и встретил Победу.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r="2995"/>
          <a:stretch/>
        </p:blipFill>
        <p:spPr>
          <a:xfrm>
            <a:off x="379864" y="643577"/>
            <a:ext cx="2595931" cy="3693523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" y="3681208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-114215"/>
            <a:ext cx="5527722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Пётр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Дмитриевич Аникин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07504" y="1085130"/>
            <a:ext cx="6048672" cy="2350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Как квалифицированного летчика, т.к. до училища он учился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ДОСААФ, распределили в Свердловскую обл. в г. Ирбит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подготовки летчиков для фронта.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Награжден орденом Красной Звезды, двумя медалями «За отвагу»,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«За победу над Германией в Великой Отечественной войне 1941945 гг.»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После Войны продолжил службу в ВВС СССР, закончил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Военно-воздушную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академию имени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Ю.А.Гагарина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Преподавал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теорию полетов и был летчиком-инструктором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Тамбовском высшем военном авиационном училище лётчиков имени М. М. Расковой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звании Заместителя командира полка.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573525" y="3416263"/>
            <a:ext cx="547260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правнучка Евгения Тимофеева,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студентка группы  ПД-20-17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940152" y="4465699"/>
            <a:ext cx="2952328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(30.06.1923- 17.02.1975)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87410" y="609499"/>
            <a:ext cx="45186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1941 году был курсантом 2 курса летного училища.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47381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097" y="627533"/>
            <a:ext cx="2464487" cy="3666035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401" y="3632287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468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5148064" y="3427992"/>
            <a:ext cx="3600400" cy="577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Представитель: правнучка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Юлия Эдуардовна Жудова,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социальный педагог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015716" y="108752"/>
            <a:ext cx="5652627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Николай Петрович</a:t>
            </a:r>
          </a:p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Орлов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81686" y="4599682"/>
            <a:ext cx="2592288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1914-1987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131840" y="1242778"/>
            <a:ext cx="554949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Уроженец д. Горка, Сандовский р-н Калининской обл.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Призван в ряды КА в 1936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году.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призыва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Калининский ОВК, Калининская обл.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Воинское звание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старшина.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ВОВ служил в 107 отдельном  авиационном полку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связи.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Награды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орден Красной Звезды,</a:t>
            </a:r>
            <a:r>
              <a:rPr lang="en-US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орден Отечественной войны II степени,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медали.</a:t>
            </a: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9" b="3916"/>
          <a:stretch/>
        </p:blipFill>
        <p:spPr>
          <a:xfrm>
            <a:off x="422769" y="583902"/>
            <a:ext cx="2510122" cy="354507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" y="3681208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622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5097067" y="3147814"/>
            <a:ext cx="3600400" cy="655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Представитель: внучка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Светлана Владимировна Барсукова,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зам. директора по УМР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6339"/>
            <a:ext cx="5652627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Николай Герасимович</a:t>
            </a:r>
          </a:p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Архипов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66823" y="4443958"/>
            <a:ext cx="2592288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02.05.1916- 07.07.2005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271680" y="1132170"/>
            <a:ext cx="540477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Уроженец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Пензенской области, Кондольский р-н,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Варыпаево-2.</a:t>
            </a: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Был призван в 1941 году. </a:t>
            </a: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Воевал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Белоруссии, Польше.</a:t>
            </a: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Звание</a:t>
            </a:r>
            <a:r>
              <a:rPr lang="en-US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лейтенант.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Награды</a:t>
            </a:r>
            <a:r>
              <a:rPr lang="en-US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орден Отечественной войны II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степени.</a:t>
            </a: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2" y="418266"/>
            <a:ext cx="2510213" cy="375347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" y="3593380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837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1" b="24507"/>
          <a:stretch/>
        </p:blipFill>
        <p:spPr>
          <a:xfrm>
            <a:off x="366470" y="572237"/>
            <a:ext cx="2630331" cy="3539107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499991" y="3567276"/>
            <a:ext cx="4284475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Представитель: правнучка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Мария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Бочарова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студентка группы ЮС-22-14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6339"/>
            <a:ext cx="5652627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Иван Федотович</a:t>
            </a:r>
          </a:p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Буц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4338298"/>
            <a:ext cx="2931075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17.09.1918-19.08.2005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110587" y="1124622"/>
            <a:ext cx="4053701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рождения: Казахская ССР, село Славянка.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войны трижды обращался в военкомат, чтобы пойти на фронт.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Воевал в пехотном полку. Принимал активное участие в обороне города Курска. Потом его часть перебросили для обороны города Воронеж.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жестоких боях  был тяжело ранен (в грудь,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плечо, потерял правый глаз).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Несмотря на боль, выполнил приказ командира,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что был награждён орденом Отечественной войны 1-й степени.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" y="3542689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77" y="1083354"/>
            <a:ext cx="1726272" cy="193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29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0" y="771550"/>
            <a:ext cx="2544280" cy="3392373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467750" y="3355802"/>
            <a:ext cx="4284475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Представитель: правнучка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Мария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Бочарова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студентка группы ЮС-22-14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6339"/>
            <a:ext cx="5652627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Александр Федотович</a:t>
            </a:r>
          </a:p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Буц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66823" y="4443958"/>
            <a:ext cx="2592288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1917-19__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131840" y="1355949"/>
            <a:ext cx="54047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Место призыва: Урлютюбский РВК, Казахская ССР, Павлодарская обл., Урлютюбский р-н.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Воинское звание: гв.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Красноармеец.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Воинская часть: 94 гвардейский минометный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полк.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Дошёл до Берлина и за взятие столицы фашистской Германии был награждён орденом Красной Звезды.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" y="3593380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487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4" y="599814"/>
            <a:ext cx="2599337" cy="34841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499751" y="3410590"/>
            <a:ext cx="4284475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Представитель: внучка Ирина Борисовна Алейник, социальный педагог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6339"/>
            <a:ext cx="5652627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Пётр Яковлевич</a:t>
            </a:r>
          </a:p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Кузьменко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66823" y="4443958"/>
            <a:ext cx="2592288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 -2003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234905" y="1044442"/>
            <a:ext cx="54047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Уроженец Киргизии.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Призван в ряды РККА в 1941 г.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Десантник. Дошел до Германии. 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Когда вся страна праздновала Победу, на Дальнем Востоке продолжались военные действия, и Пётр Яковлевич был отправлен туда, где и закончил воевать.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Всю жизнь был очень жизнерадостным человеком, и не пропустил ни один парад.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Имеет множество наград.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" y="3593380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507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609500"/>
            <a:ext cx="2535121" cy="3416904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75" y="156021"/>
            <a:ext cx="4515493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Александр Никитин 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51520" y="793018"/>
            <a:ext cx="5832648" cy="2750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546630" y="3262669"/>
            <a:ext cx="4509248" cy="621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правнучка Ирина Борисовна Алейник, социальный педагог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112446" y="4443958"/>
            <a:ext cx="2736304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(1910 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-1942)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5407" y="1410931"/>
            <a:ext cx="3546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 войны работал управляющим краевого Сбербанка в г. Киров.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Ушёл добровольцем, из г. Кирова, отправлен в г. Смоленск, дослужился до звания командира.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83385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73" y="3508004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26" y="1135023"/>
            <a:ext cx="2163952" cy="1569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E7E4B4-A900-24E3-555C-898B5DAE1583}"/>
              </a:ext>
            </a:extLst>
          </p:cNvPr>
          <p:cNvSpPr txBox="1"/>
          <p:nvPr/>
        </p:nvSpPr>
        <p:spPr>
          <a:xfrm>
            <a:off x="463697" y="280190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Героически погиб в 1942 году под Смоленском.</a:t>
            </a:r>
          </a:p>
        </p:txBody>
      </p:sp>
    </p:spTree>
    <p:extLst>
      <p:ext uri="{BB962C8B-B14F-4D97-AF65-F5344CB8AC3E}">
        <p14:creationId xmlns:p14="http://schemas.microsoft.com/office/powerpoint/2010/main" val="2353097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4" descr="Изображение выглядит как текст, человек, военная форма, одеж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44A1B2B-FD48-B271-D01A-D773C602A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3" t="3850" b="15289"/>
          <a:stretch/>
        </p:blipFill>
        <p:spPr>
          <a:xfrm>
            <a:off x="6182905" y="595715"/>
            <a:ext cx="2578688" cy="3314817"/>
          </a:xfrm>
          <a:prstGeom prst="rect">
            <a:avLst/>
          </a:prstGeom>
          <a:ln w="31750">
            <a:solidFill>
              <a:schemeClr val="bg2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262" y="207274"/>
            <a:ext cx="4515493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Николай Григорьевич Карпенко 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51520" y="793018"/>
            <a:ext cx="5832648" cy="2750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975578" y="3402067"/>
            <a:ext cx="4509248" cy="621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правнучка Вера Маевская,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студентка группы УК-22-10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112446" y="4277755"/>
            <a:ext cx="2736304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(05.12.05-</a:t>
            </a:r>
            <a:br>
              <a:rPr lang="ru-RU" sz="2000" b="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31.051973)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2521" y="1098680"/>
            <a:ext cx="55210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Призван на войну в августе 1941 года.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В звании сержанта руководил копровой командой.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И под огнем врага, и в ледяной воде, в рекордные сроки с однополчанами помогали восстанавливать мосты.</a:t>
            </a:r>
          </a:p>
          <a:p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Дошел до Берлина, побывал в поверженном Рейхстаге.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После войны строил дома, был скромен и немногословен, ценил труд, пользовался любовью и уважением односельчан.</a:t>
            </a:r>
          </a:p>
          <a:p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орден Красной Звезды, медали «За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борону Москвы»,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отвагу» и др.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47381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73" y="3453668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554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504" y="649699"/>
            <a:ext cx="2664296" cy="3300775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262" y="207274"/>
            <a:ext cx="4515493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Антон Павлович Полухин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51520" y="793018"/>
            <a:ext cx="5832648" cy="2750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663508" y="3232878"/>
            <a:ext cx="4509248" cy="621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внучка Елена Васильевна Потапцева, преподаватель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112446" y="4277755"/>
            <a:ext cx="2736304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(1904-17.12.1943)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4554" y="1291275"/>
            <a:ext cx="55210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Звание</a:t>
            </a:r>
            <a:r>
              <a:rPr lang="en-US" dirty="0" smtClean="0">
                <a:latin typeface="Times New Roman" panose="02020603050405020304" pitchFamily="18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 гв. 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красноармеец.</a:t>
            </a:r>
            <a:endParaRPr lang="ru-RU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Место призыва</a:t>
            </a:r>
            <a:r>
              <a:rPr lang="en-US" dirty="0" smtClean="0"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Орский ГВК, Чкаловская обл. г. Орск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Место службы</a:t>
            </a:r>
            <a:r>
              <a:rPr lang="en-US" dirty="0" smtClean="0">
                <a:latin typeface="Times New Roman" panose="02020603050405020304" pitchFamily="18" charset="0"/>
                <a:cs typeface="Times New Roman" pitchFamily="18" charset="0"/>
              </a:rPr>
              <a:t>: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 34 гв. ап 6 гв. сд 17 гв. ск 13 А </a:t>
            </a:r>
            <a:r>
              <a:rPr lang="ru-RU" dirty="0" err="1" smtClean="0">
                <a:latin typeface="Times New Roman" panose="02020603050405020304" pitchFamily="18" charset="0"/>
                <a:cs typeface="Times New Roman" pitchFamily="18" charset="0"/>
              </a:rPr>
              <a:t>ЦентрФ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Дата подвига</a:t>
            </a:r>
            <a:r>
              <a:rPr lang="en-US" dirty="0">
                <a:latin typeface="Times New Roman" panose="02020603050405020304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05.07.1943-09.07.1943.</a:t>
            </a:r>
            <a:endParaRPr lang="ru-RU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Медаль «За отвагу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».</a:t>
            </a:r>
            <a:endParaRPr lang="ru-RU" dirty="0" smtClean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47381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73" y="3453668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04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0390"/>
            <a:ext cx="2088232" cy="243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53950"/>
            <a:ext cx="2175735" cy="255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Заголовок 1"/>
          <p:cNvSpPr txBox="1">
            <a:spLocks/>
          </p:cNvSpPr>
          <p:nvPr/>
        </p:nvSpPr>
        <p:spPr>
          <a:xfrm rot="1200000">
            <a:off x="6827563" y="1738898"/>
            <a:ext cx="1444371" cy="64711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Николай Иванович</a:t>
            </a:r>
            <a:b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Фефёлкин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 rot="1200000">
            <a:off x="6293897" y="4090878"/>
            <a:ext cx="1500644" cy="64886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Константин Григорьевич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Петров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7" y="2104893"/>
            <a:ext cx="1440160" cy="2100471"/>
          </a:xfrm>
          <a:prstGeom prst="rect">
            <a:avLst/>
          </a:prstGeom>
          <a:ln w="107950">
            <a:solidFill>
              <a:schemeClr val="bg1"/>
            </a:solidFill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926497" y="3734865"/>
            <a:ext cx="1581607" cy="56911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Яков Петрович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Шилов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9" y="72828"/>
            <a:ext cx="2206303" cy="256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 rot="-1200000">
            <a:off x="1064221" y="1728156"/>
            <a:ext cx="1591319" cy="66905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Иван Александрович Акимов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54" y="2466066"/>
            <a:ext cx="2187885" cy="256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 rot="-1200000">
            <a:off x="1327350" y="3988682"/>
            <a:ext cx="1552909" cy="80408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Клавдия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Николаевна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Акимова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9" name="Рисунок 38" descr="polk-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332656"/>
            <a:ext cx="3672408" cy="13379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8" y="488703"/>
            <a:ext cx="2404977" cy="371053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572000" y="3583864"/>
            <a:ext cx="4112639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: правнучка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Диана Безбабичева, студентка группы ЮС-23-14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6339"/>
            <a:ext cx="5652627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Людмила Сергеевна</a:t>
            </a:r>
            <a:b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Смирнова</a:t>
            </a:r>
            <a:endParaRPr lang="ru-RU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66823" y="4443958"/>
            <a:ext cx="2592288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1935-2021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964200" y="961890"/>
            <a:ext cx="6000288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Житель блокадного Ленинграда. В начале войны Людмиле Сергеевне было 6 лет, жили на улице Новорабочий посёлок по дороге в Ржевский аэропорт. 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Отец служил в зенитном защитном батальоне, который стоял 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Васильевском острове за Дворцовым мостом.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Мама работала на заводе 516, сейчас это АО ГК «Химик».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Младшая сестра Таня не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пережила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блокаду.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 августе 1943 года эвакуирована через Дорогу жизни.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Из воспоминаний Людмилы Сергеевны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«На судне, где мы плыли, лежали плашмя на палубе, когда над нами с воем пролетали самолёты. Один самолёт даже задевал нас брюхом».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" y="3593380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752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3" y="915565"/>
            <a:ext cx="2616672" cy="321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6339"/>
            <a:ext cx="5652627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Василий Ефимович</a:t>
            </a:r>
            <a:b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Герасимов </a:t>
            </a:r>
            <a:endParaRPr lang="ru-RU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66823" y="4443958"/>
            <a:ext cx="2592288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1910-1941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203847" y="1261307"/>
            <a:ext cx="5777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1910 года рождения,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Оборона Ленинграда. Ополченец, рядовой, призван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стрелковая рота ЛОНО 18.07.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1941.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Умер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 ран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06.09.1941 г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., похоронен д.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Настолово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Ломоносовского района Ленинградской области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" y="3593380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4472413" y="3232878"/>
            <a:ext cx="4509248" cy="621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внучка Елена Юрьевна Симоненко, преподаватель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4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9" y="900392"/>
            <a:ext cx="2509961" cy="320281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572000" y="3583864"/>
            <a:ext cx="4112639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: правнук Дмитрий Угаров, студент группы БМ-21-6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6339"/>
            <a:ext cx="5652627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Александр Александрович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Угаров</a:t>
            </a:r>
            <a:endParaRPr lang="ru-RU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66823" y="4443958"/>
            <a:ext cx="2592288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06.1925-08.2003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136193" y="975524"/>
            <a:ext cx="582829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Звание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красноармеец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Место службы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91 стрелковый полк, 31 стрелковая дивизия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ПрибФ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Дата и место призыва: Галичский РВК, Костромская обл.,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Галичский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р-н.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Дата поступления на службу: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1942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год.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15 декабря 1943 года в бою под г. Витебском был тяжело ранен в правую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руку.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Медаль «За боевые заслуги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" y="3593380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683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20" y="568457"/>
            <a:ext cx="2440755" cy="35100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262" y="207274"/>
            <a:ext cx="4515493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Ефим Аронович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Пинхасик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51520" y="793018"/>
            <a:ext cx="5832648" cy="2750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112446" y="4277755"/>
            <a:ext cx="2736304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(03.06.1925-21.03.2019)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3095" y="1046188"/>
            <a:ext cx="55210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Звание: 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красноармеец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Награды</a:t>
            </a:r>
            <a:r>
              <a:rPr lang="en-US" sz="1600" dirty="0" smtClean="0"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ru-RU" sz="16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-Орден Отечественной войны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-Медаль «За победу над Германией в Великой Отечественной войны 1941-1945»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-Медаль «За доблестный труд в Великой Отечественной войне 1941-1945 гг.»</a:t>
            </a:r>
            <a:endParaRPr lang="ru-RU" sz="16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-«Медаль Жукова»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-Юбилейные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медали Победы в ВОВ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-Памятный знак «Фронтовик 1941-1945»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47381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73" y="3453668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1321494" y="3600733"/>
            <a:ext cx="4112639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: правнук Дмитрий Угаров, студент группы БМ-21-6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12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1629" r="3004" b="1529"/>
          <a:stretch/>
        </p:blipFill>
        <p:spPr bwMode="auto">
          <a:xfrm>
            <a:off x="323529" y="411509"/>
            <a:ext cx="2736304" cy="365117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716016" y="3624819"/>
            <a:ext cx="4112639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: правнучка  Ева Столярова, студентка группы РЭ-23-21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6339"/>
            <a:ext cx="5652627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Иван Пименович</a:t>
            </a:r>
            <a:b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Черкасов</a:t>
            </a:r>
            <a:endParaRPr lang="ru-RU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66823" y="4443958"/>
            <a:ext cx="2592288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1921-1944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136193" y="947164"/>
            <a:ext cx="582829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Родился в селе Бондарево Воронежской области. Работал в колхозе.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начале войны был направлен в воинскую часть 1322 стрелкового полка 413 стрелковой дивизии, 50 Армии. В течении года до марта 1943 года 413 стрелковая дивизия вела бои за Варшавское шоссе в Калужской области.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августе 1943 года в ходе Курской битвы награжден медалью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«За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отвагу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Дважды был ранен. После ранения был направлен на Ленинградский фронт в 119 отдельный истребительно-противотанковый дивизион 72 стрелковой дивизии.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Погиб 15 июня 1944 года в ходе Выборгской операции на «Карельском валу», во время ожесточенных боев в деревни Куутерселькя (Лебяжье).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" y="3593380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529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5" y="277707"/>
            <a:ext cx="2537236" cy="372735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718905" y="3275113"/>
            <a:ext cx="4112639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: правнучка  Елизавета Хабарова, студентка группы ЮС-23-14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6339"/>
            <a:ext cx="5652627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Василий Семёнович</a:t>
            </a:r>
            <a:b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Цветков </a:t>
            </a:r>
            <a:endParaRPr lang="ru-RU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97052" y="4299942"/>
            <a:ext cx="2592288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12.04.1909-01.03.1999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284343" y="1142107"/>
            <a:ext cx="5176089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Воевал в ж/д войсках.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время войны строил мосты, переправы через реки Северо-западе. </a:t>
            </a:r>
          </a:p>
          <a:p>
            <a:pPr>
              <a:spcAft>
                <a:spcPts val="60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Принимал участие в строительстве Дороги жизни. </a:t>
            </a:r>
          </a:p>
          <a:p>
            <a:pPr>
              <a:spcAft>
                <a:spcPts val="60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Награждён медалью «За оборону Ленинграда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3" y="3514526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872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1205" r="-1"/>
          <a:stretch/>
        </p:blipFill>
        <p:spPr>
          <a:xfrm>
            <a:off x="6187196" y="624423"/>
            <a:ext cx="2543198" cy="33229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262" y="207274"/>
            <a:ext cx="4515493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Николай Сергеевич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Бесчастнов 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17297" y="849893"/>
            <a:ext cx="5832648" cy="2750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894146" y="4277755"/>
            <a:ext cx="3070341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(17.05.1900-10.05.1980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3094" y="1046188"/>
            <a:ext cx="57830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Генерал-майор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инженерно-технической службы, кандидат технических наук, доцент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, преподаватель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по радиопередающим устройствам Ленинградского радиотехнического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техникума </a:t>
            </a:r>
            <a:b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в 1953-1955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гг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., который позже вошел в состав СПб ГБПОУ «ПКГХ».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С 01.06.19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г. 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в различных частях РККА Западного фронта прослужил до декабря 1921 г. (Советско-польская война).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Участник ВОВ. Имеет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10 медалей, среди которых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медали </a:t>
            </a:r>
            <a:b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«За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оборону Ленинграда» (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1944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.); «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За победу над Германией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Великой Отечественной войне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1941-1945 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гг</a:t>
            </a:r>
            <a:r>
              <a:rPr lang="ru-RU" sz="1600" dirty="0" smtClean="0">
                <a:latin typeface="Times New Roman" panose="02020603050405020304" pitchFamily="18" charset="0"/>
                <a:cs typeface="Times New Roman" pitchFamily="18" charset="0"/>
              </a:rPr>
              <a:t>.»</a:t>
            </a:r>
            <a:endParaRPr lang="ru-RU" sz="16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47381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73" y="3453668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1115616" y="3582611"/>
            <a:ext cx="4934329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Источники: «Личное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дело» из архива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СПб ГБПОУ «ПКГХ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материалы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 свободного доступа электронных баз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данных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103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" b="2128"/>
          <a:stretch/>
        </p:blipFill>
        <p:spPr>
          <a:xfrm>
            <a:off x="6228184" y="375212"/>
            <a:ext cx="2520280" cy="355021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262" y="207274"/>
            <a:ext cx="4515493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Андрей Фёдорович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Достоевский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51520" y="793018"/>
            <a:ext cx="5832648" cy="2750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112446" y="4277755"/>
            <a:ext cx="2736304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(10.02.1908-19.09.1968)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046188"/>
            <a:ext cx="59766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Преподаватель Ленинградского Радиотехнического техникума по предмету «Детали машин» с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01.09.1948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г.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10.07.1958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г.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Внук писателя Ф.М.Достоевского. Мастер по мотоспорту.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Участник Великой Отечественной войны и войны с Японией. Призван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Красную Армию 07 июля 1941 г. и прослужил по март 1946 г.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Участвовал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в боевых действиях на 6 фронтах (Ленинградском, Волховском и др.), пройдя путь от рядового солдата до должности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инженера-майора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мотоциклетных, пехотных, минометных и танковых войсках.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Награды: медаль «За оборону Ленинграда» 1942 г.;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За победу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над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Германией в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ВОВ 1941-1945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гг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.»; «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За победу над Японией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».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После войны много сделал для открытия музея Ф.М.Достоевского.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47381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73" y="3453668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116215" y="3543858"/>
            <a:ext cx="4934329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Источники: «Личное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дело» из архива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СПб ГБПОУ «ПКГХ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материалы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 свободного доступа электронных баз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данных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77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0" y="543352"/>
            <a:ext cx="2561620" cy="344759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195736" y="6339"/>
            <a:ext cx="5652627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Дмитрий Алексеевич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Евстафьев</a:t>
            </a:r>
            <a:endParaRPr lang="ru-RU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97052" y="4299942"/>
            <a:ext cx="2592288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1897</a:t>
            </a:r>
            <a:r>
              <a:rPr lang="ru-RU" sz="2000" b="0" cap="none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-___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178506" y="1036041"/>
            <a:ext cx="576064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Первый директор Ленинградского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механического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техникума (сейчас в составе СПб ГБПОУ «ПКГХ»).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В августе 1941 г. он был призван в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КА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и назначен командиром отдельного истребительного батальона рабочего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ополчения.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декабре 1941 г.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направлен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на ледовую трассу на Ладогу комиссаром транспортной колонны.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С 1944 и до пенсии в 1958 году вновь работал директором техникума.</a:t>
            </a:r>
            <a:endParaRPr lang="ru-RU" sz="1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Награды: орден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«Красной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Звезды», медаль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«За трудовую доблесть», 1939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г., Медаль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«За оборону Ленинграда»,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медаль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«За доблестный труд Великой Отечественной войне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 Значок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«Отличник сельхозмашиностроения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3" y="3514526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3995936" y="3551558"/>
            <a:ext cx="4934329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Источники: «Личное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дело» из архива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СПб ГБПОУ «ПКГХ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материалы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 свободного доступа электронных баз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данных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411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16" y="232511"/>
            <a:ext cx="2376264" cy="37125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262" y="207274"/>
            <a:ext cx="4515493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Георгий Петрович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Коваленко 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51520" y="793018"/>
            <a:ext cx="5832648" cy="2750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112446" y="4277755"/>
            <a:ext cx="2736304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(23.04.1920-25.06.1957)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982016"/>
            <a:ext cx="5976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Уроженец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ст. Вырица Гатчинского района Ленинградской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области.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Студент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Ленинградского механического техникума 1936-1937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гг. Закончил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Балашовскую военную авиационную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школу в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1940 г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За время участия в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ВОВ совершил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175 боевых вылетов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. Эскадрилья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под его командованием совершила 502 боевых вылета, в которых не понесла ни одной потери экипажей.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Был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дважды ранен.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Лично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уничтожил 18 танков, 104 автомашины, 2 склада с боеприпасами, 3 дзота, 16 полевых орудий,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20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минометов и много другой техники и живой силы.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26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октября 1944 года за прорыв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обороны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фашистов «Голубая линия», штурм «Сапун-горы», освобождение г. Севастополя, за мужество и героизм, проявленные в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боях  капитану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Коваленко Г.П.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присвоено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звание Героя Советского Союза с вручением ордена Ленина и медали «Золота Звезда».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47381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73" y="3453668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178117" y="3582120"/>
            <a:ext cx="4934329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Источники: «Личное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дело» из архива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СПб ГБПОУ «ПКГХ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материалы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 свободного доступа электронных баз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данных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17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/>
          <p:cNvSpPr txBox="1">
            <a:spLocks/>
          </p:cNvSpPr>
          <p:nvPr/>
        </p:nvSpPr>
        <p:spPr>
          <a:xfrm rot="-1200000">
            <a:off x="1305865" y="4194035"/>
            <a:ext cx="1804474" cy="441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Клавдия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Николаевна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Акимова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/>
          <a:stretch>
            <a:fillRect/>
          </a:stretch>
        </p:blipFill>
        <p:spPr>
          <a:xfrm rot="20458885">
            <a:off x="992290" y="2729076"/>
            <a:ext cx="1407643" cy="2019817"/>
          </a:xfrm>
          <a:prstGeom prst="rect">
            <a:avLst/>
          </a:prstGeom>
          <a:ln w="107950">
            <a:solidFill>
              <a:schemeClr val="bg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991">
            <a:off x="695349" y="378490"/>
            <a:ext cx="1452717" cy="1918945"/>
          </a:xfrm>
          <a:prstGeom prst="rect">
            <a:avLst/>
          </a:prstGeom>
          <a:ln w="107950">
            <a:solidFill>
              <a:schemeClr val="bg1"/>
            </a:solidFill>
          </a:ln>
        </p:spPr>
      </p:pic>
      <p:sp>
        <p:nvSpPr>
          <p:cNvPr id="28" name="Заголовок 1"/>
          <p:cNvSpPr txBox="1">
            <a:spLocks/>
          </p:cNvSpPr>
          <p:nvPr/>
        </p:nvSpPr>
        <p:spPr>
          <a:xfrm rot="20385275">
            <a:off x="854275" y="1822204"/>
            <a:ext cx="1611093" cy="53367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Алексей Васильевич</a:t>
            </a:r>
          </a:p>
          <a:p>
            <a:pPr marL="0"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Зуйков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 rot="20441915">
            <a:off x="1184121" y="4126443"/>
            <a:ext cx="1564981" cy="68063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Мария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Александровна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Зуйкова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71" y="2211710"/>
            <a:ext cx="1729482" cy="240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870971" y="3885168"/>
            <a:ext cx="1729482" cy="6855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Иван</a:t>
            </a:r>
            <a:b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Андреевич</a:t>
            </a:r>
            <a:b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Фёдоров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608" y="204428"/>
            <a:ext cx="2048030" cy="244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Заголовок 1"/>
          <p:cNvSpPr txBox="1">
            <a:spLocks/>
          </p:cNvSpPr>
          <p:nvPr/>
        </p:nvSpPr>
        <p:spPr>
          <a:xfrm rot="643918">
            <a:off x="6657355" y="1772942"/>
            <a:ext cx="1673409" cy="71295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Светлана Петровна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Светличная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44" y="2549885"/>
            <a:ext cx="2048030" cy="248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Заголовок 1"/>
          <p:cNvSpPr>
            <a:spLocks noGrp="1"/>
          </p:cNvSpPr>
          <p:nvPr>
            <p:ph type="title"/>
          </p:nvPr>
        </p:nvSpPr>
        <p:spPr>
          <a:xfrm rot="617403">
            <a:off x="6519556" y="4159365"/>
            <a:ext cx="1615369" cy="699787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Савелий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Яковлевич Новиков</a:t>
            </a:r>
          </a:p>
        </p:txBody>
      </p:sp>
      <p:pic>
        <p:nvPicPr>
          <p:cNvPr id="23" name="Рисунок 22" descr="polk-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332656"/>
            <a:ext cx="3672408" cy="133795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6746" r="6409" b="10413"/>
          <a:stretch/>
        </p:blipFill>
        <p:spPr>
          <a:xfrm>
            <a:off x="6222474" y="520956"/>
            <a:ext cx="2568405" cy="346386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0136" y="228947"/>
            <a:ext cx="4677099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Дмитрий Капитонович</a:t>
            </a:r>
            <a:b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Михайлов 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51520" y="793018"/>
            <a:ext cx="5832648" cy="2750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112446" y="4277755"/>
            <a:ext cx="2678433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24.08.</a:t>
            </a:r>
            <a:r>
              <a:rPr lang="ru-RU" sz="2000" b="0" cap="none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1905-1984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131590"/>
            <a:ext cx="597666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Архитектор, до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войны занимался проектированием городских парков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скверов. Во время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блокады Ленинграда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занимался строительством оборонительных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сооружений и маскировкой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важнейших объектов города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от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фашистских бомбардировок. Среди этих объектов были и хлебозаводы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Воинское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звание: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инженер-капитан.</a:t>
            </a:r>
            <a:endParaRPr lang="en-US" sz="1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Работал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зам. начальника строительства по укреплению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сектора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Московского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района.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Награды</a:t>
            </a:r>
            <a:r>
              <a:rPr lang="en-US" sz="1400" dirty="0" smtClean="0"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/>
              <a:t>–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медаль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«За оборону Ленинграда»</a:t>
            </a:r>
          </a:p>
          <a:p>
            <a:r>
              <a:rPr lang="ru-RU" sz="1400" dirty="0" smtClean="0"/>
              <a:t>–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медаль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«За победу над Германией в Великой Отечественной войне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1941</a:t>
            </a:r>
            <a:r>
              <a:rPr lang="en-US" sz="1400" dirty="0" smtClean="0">
                <a:latin typeface="Times New Roman" panose="02020603050405020304" pitchFamily="18" charset="0"/>
                <a:cs typeface="Times New Roman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1945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гг.»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47381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73" y="3453668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1623264" y="3543858"/>
            <a:ext cx="4112639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: правнучка Элла Крейцер, студентка группы СР-23-12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6112447" y="4673799"/>
            <a:ext cx="2678432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дочерью </a:t>
            </a:r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Ириной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945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6"/>
          <a:stretch/>
        </p:blipFill>
        <p:spPr>
          <a:xfrm>
            <a:off x="6208165" y="699542"/>
            <a:ext cx="2513449" cy="324783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0136" y="228947"/>
            <a:ext cx="4677099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Ольга Семёновна</a:t>
            </a:r>
            <a:b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Мильберг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51520" y="793018"/>
            <a:ext cx="5832648" cy="2750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112446" y="4277755"/>
            <a:ext cx="2736304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0" dirty="0" smtClean="0">
                <a:latin typeface="Times New Roman" pitchFamily="18" charset="0"/>
                <a:cs typeface="Times New Roman" pitchFamily="18" charset="0"/>
              </a:rPr>
              <a:t>24.08.</a:t>
            </a:r>
            <a:r>
              <a:rPr lang="ru-RU" sz="2000" b="0" cap="none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1905-1984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131590"/>
            <a:ext cx="59766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Архитектор, всю войну прожила в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Ленинграде.</a:t>
            </a:r>
            <a:endParaRPr lang="en-US" sz="1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Место работы: Архитектурно-планировочное управление Исполкома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Ленгорсовета.</a:t>
            </a:r>
            <a:endParaRPr lang="ru-RU" sz="1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До войны занималась жилищным строительством. В блокаду строила укрепления, занималась маскировкой города, а также следила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за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состоянием жилого фонда.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Проводила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работы по маскировке оборонных объектов Ленинграда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занималась подготовкой материалов для маскировки промышленных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коммунальных объектов.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Награды</a:t>
            </a:r>
            <a:r>
              <a:rPr lang="en-US" sz="1400" dirty="0" smtClean="0">
                <a:latin typeface="Times New Roman" panose="02020603050405020304" pitchFamily="18" charset="0"/>
                <a:cs typeface="Times New Roman" pitchFamily="18" charset="0"/>
              </a:rPr>
              <a:t>: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 медаль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«За оборону Ленинграда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».</a:t>
            </a:r>
            <a:endParaRPr lang="ru-RU" sz="1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47381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73" y="3453668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1655167" y="3484468"/>
            <a:ext cx="4112639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: правнучка Элла Крейцер, студентка группы СР-23-12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423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11024" b="19511"/>
          <a:stretch/>
        </p:blipFill>
        <p:spPr>
          <a:xfrm>
            <a:off x="6228184" y="460054"/>
            <a:ext cx="2449027" cy="357292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262" y="207274"/>
            <a:ext cx="4515493" cy="90695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Ирина Дмитриевна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Михайлова 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51520" y="793018"/>
            <a:ext cx="5832648" cy="2750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112446" y="4277755"/>
            <a:ext cx="2736304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(1935-2018)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046188"/>
            <a:ext cx="586092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Times New Roman" panose="02020603050405020304" pitchFamily="18" charset="0"/>
                <a:cs typeface="Times New Roman" pitchFamily="18" charset="0"/>
              </a:rPr>
              <a:t>Ребенок блокадного Ленинграда. Когда </a:t>
            </a:r>
            <a:r>
              <a:rPr lang="ru-RU" sz="1500" dirty="0">
                <a:latin typeface="Times New Roman" panose="02020603050405020304" pitchFamily="18" charset="0"/>
                <a:cs typeface="Times New Roman" pitchFamily="18" charset="0"/>
              </a:rPr>
              <a:t>началась война, </a:t>
            </a:r>
            <a:r>
              <a:rPr lang="ru-RU" sz="1500" dirty="0" smtClean="0">
                <a:latin typeface="Times New Roman" panose="02020603050405020304" pitchFamily="18" charset="0"/>
                <a:cs typeface="Times New Roman" pitchFamily="18" charset="0"/>
              </a:rPr>
              <a:t>родителей перевели </a:t>
            </a:r>
            <a:r>
              <a:rPr lang="ru-RU" sz="1500" dirty="0">
                <a:latin typeface="Times New Roman" panose="02020603050405020304" pitchFamily="18" charset="0"/>
                <a:cs typeface="Times New Roman" pitchFamily="18" charset="0"/>
              </a:rPr>
              <a:t>на казарменное положение. </a:t>
            </a:r>
            <a:r>
              <a:rPr lang="ru-RU" sz="1500" dirty="0" smtClean="0">
                <a:latin typeface="Times New Roman" panose="02020603050405020304" pitchFamily="18" charset="0"/>
                <a:cs typeface="Times New Roman" pitchFamily="18" charset="0"/>
              </a:rPr>
              <a:t>Ирина </a:t>
            </a:r>
            <a:r>
              <a:rPr lang="ru-RU" sz="1500" dirty="0">
                <a:latin typeface="Times New Roman" panose="02020603050405020304" pitchFamily="18" charset="0"/>
                <a:cs typeface="Times New Roman" pitchFamily="18" charset="0"/>
              </a:rPr>
              <a:t>Дмитриевна и её двоюродная сестра Тамара Абрамовна жили со своей бабушкой </a:t>
            </a:r>
            <a:endParaRPr lang="ru-RU" sz="15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itchFamily="18" charset="0"/>
              </a:rPr>
              <a:t>на </a:t>
            </a:r>
            <a:r>
              <a:rPr lang="ru-RU" sz="1500" dirty="0">
                <a:latin typeface="Times New Roman" panose="02020603050405020304" pitchFamily="18" charset="0"/>
                <a:cs typeface="Times New Roman" pitchFamily="18" charset="0"/>
              </a:rPr>
              <a:t>Кондратьевском проспекте, </a:t>
            </a:r>
            <a:r>
              <a:rPr lang="ru-RU" sz="1500" dirty="0" smtClean="0">
                <a:latin typeface="Times New Roman" panose="02020603050405020304" pitchFamily="18" charset="0"/>
                <a:cs typeface="Times New Roman" pitchFamily="18" charset="0"/>
              </a:rPr>
              <a:t>дом 17</a:t>
            </a:r>
            <a:r>
              <a:rPr lang="ru-RU" sz="1500" dirty="0">
                <a:latin typeface="Times New Roman" panose="02020603050405020304" pitchFamily="18" charset="0"/>
                <a:cs typeface="Times New Roman" pitchFamily="18" charset="0"/>
              </a:rPr>
              <a:t>. Только изредка родители могли навестить девочек, чтобы принести им свой паёк</a:t>
            </a:r>
            <a:r>
              <a:rPr lang="ru-RU" sz="1500" dirty="0" smtClean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itchFamily="18" charset="0"/>
              </a:rPr>
              <a:t>В </a:t>
            </a:r>
            <a:r>
              <a:rPr lang="ru-RU" sz="1500" dirty="0" smtClean="0">
                <a:latin typeface="Times New Roman" panose="02020603050405020304" pitchFamily="18" charset="0"/>
                <a:cs typeface="Times New Roman" pitchFamily="18" charset="0"/>
              </a:rPr>
              <a:t>1941 г</a:t>
            </a:r>
            <a:r>
              <a:rPr lang="ru-RU" sz="1500" dirty="0">
                <a:latin typeface="Times New Roman" panose="02020603050405020304" pitchFamily="18" charset="0"/>
                <a:cs typeface="Times New Roman" pitchFamily="18" charset="0"/>
              </a:rPr>
              <a:t>. Ире было 6 лет, а Томе было 11 лет. Из-за войны Ира </a:t>
            </a:r>
            <a:endParaRPr lang="ru-RU" sz="15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itchFamily="18" charset="0"/>
              </a:rPr>
              <a:t>не </a:t>
            </a:r>
            <a:r>
              <a:rPr lang="ru-RU" sz="1500" dirty="0">
                <a:latin typeface="Times New Roman" panose="02020603050405020304" pitchFamily="18" charset="0"/>
                <a:cs typeface="Times New Roman" pitchFamily="18" charset="0"/>
              </a:rPr>
              <a:t>пошла вовремя учиться. И чтобы отвлечься от постоянного чувства   голода, девочки играли в школу. Тома научила Иру читать </a:t>
            </a:r>
            <a:endParaRPr lang="ru-RU" sz="15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itchFamily="18" charset="0"/>
              </a:rPr>
              <a:t>и </a:t>
            </a:r>
            <a:r>
              <a:rPr lang="ru-RU" sz="1500" dirty="0" smtClean="0">
                <a:latin typeface="Times New Roman" panose="02020603050405020304" pitchFamily="18" charset="0"/>
                <a:cs typeface="Times New Roman" pitchFamily="18" charset="0"/>
              </a:rPr>
              <a:t>писать.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itchFamily="18" charset="0"/>
              </a:rPr>
              <a:t>Ирина Дмитриевна </a:t>
            </a:r>
            <a:r>
              <a:rPr lang="ru-RU" sz="1500" dirty="0">
                <a:latin typeface="Times New Roman" panose="02020603050405020304" pitchFamily="18" charset="0"/>
                <a:cs typeface="Times New Roman" pitchFamily="18" charset="0"/>
              </a:rPr>
              <a:t>тоже стала архитектором, </a:t>
            </a:r>
            <a:r>
              <a:rPr lang="ru-RU" sz="1500" dirty="0" smtClean="0">
                <a:latin typeface="Times New Roman" panose="02020603050405020304" pitchFamily="18" charset="0"/>
                <a:cs typeface="Times New Roman" pitchFamily="18" charset="0"/>
              </a:rPr>
              <a:t>как и оба её родителя, она </a:t>
            </a:r>
            <a:r>
              <a:rPr lang="ru-RU" sz="1500" dirty="0">
                <a:latin typeface="Times New Roman" panose="02020603050405020304" pitchFamily="18" charset="0"/>
                <a:cs typeface="Times New Roman" pitchFamily="18" charset="0"/>
              </a:rPr>
              <a:t>проектировала больницы, поликлиники, гостиницы, кинотеатры.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47381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73" y="3453668"/>
            <a:ext cx="319405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1403646" y="3579862"/>
            <a:ext cx="4112639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: внучка Элла Крейцер, студентка группы СР-23-12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542703" y="4673799"/>
            <a:ext cx="1875790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С отцом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28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7695" r="5139" b="-117"/>
          <a:stretch/>
        </p:blipFill>
        <p:spPr>
          <a:xfrm>
            <a:off x="398651" y="209214"/>
            <a:ext cx="2560460" cy="407304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959111" y="0"/>
            <a:ext cx="4359896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Пётр 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Андреевич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Гончаренко </a:t>
            </a:r>
            <a:endParaRPr lang="ru-RU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4443958"/>
            <a:ext cx="2797705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29.06.1907-28.03.1971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" y="3593380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4337186" y="3612521"/>
            <a:ext cx="4688703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внучка Александра Викторовна Гончаренко, преподаватель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38991" y="891839"/>
            <a:ext cx="57262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Военный летчик, майор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Перед началом ВОВ служил в Литве (г. Паневежис) в полку тяжелых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бомбардировщиков. Начал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войну 21 июня 1941 года.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Был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в числе двух успевших взлететь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бомбардировщиков с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аэродрома в Паневежисе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остальные самолеты были повреждены бомбежкой.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В первые месяцы войны бомбил Берлин.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В одном бою в 1942 г. был сбит и ранен. С тяжелым ранением переполз линию фронта к своим. За это впоследствии  был награжден Орденом Красной Звезды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. Отлетал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всю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войну.</a:t>
            </a:r>
            <a:endParaRPr lang="ru-RU" sz="1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Награжден орденами и медалями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: медаль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«За боевые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заслуги», орден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Красной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Звезды, орден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Красного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Знамени, медаль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«За Победу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над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Германией в Великой Отечественной войне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1941-1945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гг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.».</a:t>
            </a:r>
            <a:endParaRPr lang="ru-RU" sz="1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249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7491" r="3306" b="1964"/>
          <a:stretch/>
        </p:blipFill>
        <p:spPr>
          <a:xfrm>
            <a:off x="415141" y="409432"/>
            <a:ext cx="2525378" cy="3828725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959111" y="0"/>
            <a:ext cx="4359896" cy="1093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  <a:defRPr/>
            </a:pP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Борис Степанович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Разин</a:t>
            </a:r>
            <a:endParaRPr lang="ru-RU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4443958"/>
            <a:ext cx="2797705" cy="540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0" cap="none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1907-1941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0" y="4005064"/>
            <a:ext cx="4627766" cy="1037401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" y="3593380"/>
            <a:ext cx="31877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07" y="209214"/>
            <a:ext cx="15478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4337186" y="3612521"/>
            <a:ext cx="4688703" cy="478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внучка Александра Викторовна Гончаренко, преподаватель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64464" y="1093523"/>
            <a:ext cx="57262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Военное звание – военный юриста 1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ранга.</a:t>
            </a:r>
            <a:endParaRPr lang="ru-RU" sz="1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Перед началом ВОВ работал преподавателем на юридическом факультете Киевского университета. </a:t>
            </a:r>
            <a:endParaRPr lang="ru-RU" sz="1400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Был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мобилизован 22.06.1941 года в г. Киеве  и направлен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фронт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должность агитатора в тылу врага среди населения и войск как знающий немецкий язык (баварский диалект).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Воевал в рядах Киевского подполья. Пропал без вести в октябре 1941 г.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Согласно поискам, предположительно, попал в гестапо и погиб.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itchFamily="18" charset="0"/>
              </a:rPr>
              <a:t>Семья писала в архив в Германию, откуда пришел ответ: «Киевский архив сгорел во время войны, сведений о Разине Б.С. нет</a:t>
            </a:r>
            <a:r>
              <a:rPr lang="ru-RU" sz="1400" dirty="0" smtClean="0">
                <a:latin typeface="Times New Roman" panose="02020603050405020304" pitchFamily="18" charset="0"/>
                <a:cs typeface="Times New Roman" pitchFamily="18" charset="0"/>
              </a:rPr>
              <a:t>».</a:t>
            </a:r>
            <a:endParaRPr lang="ru-RU" sz="1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49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1960" y="1200150"/>
            <a:ext cx="4779640" cy="245745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Нет праздника важнее и дороже,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пусть уйдёт в историю война,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Мы – правнуки, праправнуки героев,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смеем забывать их имена</a:t>
            </a:r>
          </a:p>
        </p:txBody>
      </p:sp>
      <p:pic>
        <p:nvPicPr>
          <p:cNvPr id="8" name="Содержимое 9" descr="1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72870"/>
            <a:ext cx="3384376" cy="4676925"/>
          </a:xfrm>
        </p:spPr>
      </p:pic>
      <p:pic>
        <p:nvPicPr>
          <p:cNvPr id="9" name="Рисунок 8" descr="2254563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291830"/>
            <a:ext cx="3803222" cy="14464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4755"/>
            <a:ext cx="1805083" cy="7947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/>
          <p:cNvSpPr txBox="1">
            <a:spLocks/>
          </p:cNvSpPr>
          <p:nvPr/>
        </p:nvSpPr>
        <p:spPr>
          <a:xfrm rot="-1200000">
            <a:off x="1305865" y="4194035"/>
            <a:ext cx="1804474" cy="441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Клавдия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Николаевна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Акимова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63" y="37733"/>
            <a:ext cx="2112429" cy="245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/>
          <a:stretch>
            <a:fillRect/>
          </a:stretch>
        </p:blipFill>
        <p:spPr>
          <a:xfrm rot="20756300">
            <a:off x="815097" y="2643529"/>
            <a:ext cx="1494812" cy="2058977"/>
          </a:xfrm>
          <a:prstGeom prst="rect">
            <a:avLst/>
          </a:prstGeom>
          <a:ln w="107950">
            <a:solidFill>
              <a:schemeClr val="bg1"/>
            </a:solidFill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 rot="20729437">
            <a:off x="926165" y="4232804"/>
            <a:ext cx="1727376" cy="59835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Лев 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хайлович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Воробьёв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 rot="20709642">
            <a:off x="1022573" y="1671349"/>
            <a:ext cx="1616492" cy="6718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Зоя Емельяновна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Воробьёва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191" y="2332812"/>
            <a:ext cx="1666003" cy="222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963191" y="3795887"/>
            <a:ext cx="1666003" cy="76184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Иннокентий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Петрович Макаров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60" y="95648"/>
            <a:ext cx="1947151" cy="233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385" y="2434868"/>
            <a:ext cx="2043385" cy="243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 rot="640132">
            <a:off x="6634595" y="1646385"/>
            <a:ext cx="1546817" cy="645398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ea typeface="+mn-ea"/>
                <a:cs typeface="Times New Roman" pitchFamily="18" charset="0"/>
              </a:rPr>
              <a:t>Степан Васильевич</a:t>
            </a:r>
            <a:br>
              <a:rPr lang="ru-RU" sz="1600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+mn-ea"/>
                <a:cs typeface="Times New Roman" pitchFamily="18" charset="0"/>
              </a:rPr>
              <a:t>Лобов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640132">
            <a:off x="6597422" y="4005868"/>
            <a:ext cx="1658611" cy="7780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Василий Александрович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Казарин</a:t>
            </a:r>
          </a:p>
        </p:txBody>
      </p:sp>
      <p:pic>
        <p:nvPicPr>
          <p:cNvPr id="22" name="Рисунок 21" descr="polk-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332656"/>
            <a:ext cx="3672408" cy="13379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4"/>
          <a:stretch/>
        </p:blipFill>
        <p:spPr bwMode="auto">
          <a:xfrm rot="728213">
            <a:off x="6827438" y="2526835"/>
            <a:ext cx="1587430" cy="1891329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 descr="Толстиков Валериан Тимофеевич 2.png"/>
          <p:cNvPicPr>
            <a:picLocks noChangeAspect="1"/>
          </p:cNvPicPr>
          <p:nvPr/>
        </p:nvPicPr>
        <p:blipFill>
          <a:blip r:embed="rId4" cstate="print"/>
          <a:srcRect l="5233" t="5915" r="5808"/>
          <a:stretch>
            <a:fillRect/>
          </a:stretch>
        </p:blipFill>
        <p:spPr>
          <a:xfrm rot="668285">
            <a:off x="6811692" y="279838"/>
            <a:ext cx="1488586" cy="1856930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"/>
          <a:stretch/>
        </p:blipFill>
        <p:spPr bwMode="auto">
          <a:xfrm rot="20717521">
            <a:off x="784147" y="2704045"/>
            <a:ext cx="1542964" cy="1881931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5626">
            <a:off x="885946" y="304265"/>
            <a:ext cx="1565399" cy="2035663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 rot="20709642">
            <a:off x="1005790" y="1670863"/>
            <a:ext cx="1653732" cy="6718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Николай Васильевич Трохалев 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 rot="640132">
            <a:off x="6608849" y="1643980"/>
            <a:ext cx="1572788" cy="645398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ea typeface="+mn-ea"/>
                <a:cs typeface="Times New Roman" pitchFamily="18" charset="0"/>
              </a:rPr>
              <a:t>Валериан Тимофеевич Толстиков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rot="640132">
            <a:off x="6597422" y="4005868"/>
            <a:ext cx="1658611" cy="7780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Виктор Яковлевич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Стёгин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Рисунок 21" descr="polk-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332656"/>
            <a:ext cx="3672408" cy="1337955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 rot="20729437">
            <a:off x="917363" y="4000489"/>
            <a:ext cx="1640817" cy="7344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Серафим Феодосиевич Кумов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2"/>
          <a:stretch/>
        </p:blipFill>
        <p:spPr bwMode="auto">
          <a:xfrm>
            <a:off x="4073305" y="2044471"/>
            <a:ext cx="1666691" cy="181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073305" y="3633250"/>
            <a:ext cx="1666691" cy="7616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Александр Александрович </a:t>
            </a:r>
            <a:b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Новожилов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82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407">
            <a:off x="6999130" y="396776"/>
            <a:ext cx="1598417" cy="1980266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t="1832" r="10401"/>
          <a:stretch/>
        </p:blipFill>
        <p:spPr>
          <a:xfrm rot="20627284">
            <a:off x="783086" y="336278"/>
            <a:ext cx="1413010" cy="1939622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 rot="928082">
            <a:off x="6716986" y="1887313"/>
            <a:ext cx="1689169" cy="72578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Иван Михайлович</a:t>
            </a:r>
            <a:b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Андреев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 rot="20600557">
            <a:off x="1009515" y="1864090"/>
            <a:ext cx="1496931" cy="7722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Николай Петрович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Колутин</a:t>
            </a:r>
          </a:p>
        </p:txBody>
      </p:sp>
      <p:pic>
        <p:nvPicPr>
          <p:cNvPr id="22" name="Рисунок 21" descr="polk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332656"/>
            <a:ext cx="3672408" cy="13379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" b="20060"/>
          <a:stretch/>
        </p:blipFill>
        <p:spPr>
          <a:xfrm rot="933475">
            <a:off x="6378550" y="2711171"/>
            <a:ext cx="1602093" cy="203815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8" name="Заголовок 1"/>
          <p:cNvSpPr txBox="1">
            <a:spLocks/>
          </p:cNvSpPr>
          <p:nvPr/>
        </p:nvSpPr>
        <p:spPr>
          <a:xfrm rot="928082">
            <a:off x="6168705" y="4052009"/>
            <a:ext cx="1644488" cy="79249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Виктор Васильевич Тараканов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429">
            <a:off x="1420624" y="2718939"/>
            <a:ext cx="1545894" cy="196289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 rot="20704517">
            <a:off x="1569680" y="4018766"/>
            <a:ext cx="1610571" cy="78993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Пётр Васильевич Васильев</a:t>
            </a:r>
          </a:p>
        </p:txBody>
      </p:sp>
    </p:spTree>
    <p:extLst>
      <p:ext uri="{BB962C8B-B14F-4D97-AF65-F5344CB8AC3E}">
        <p14:creationId xmlns:p14="http://schemas.microsoft.com/office/powerpoint/2010/main" val="16674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3"/>
          <a:stretch/>
        </p:blipFill>
        <p:spPr>
          <a:xfrm rot="912683">
            <a:off x="6376026" y="2048056"/>
            <a:ext cx="1580998" cy="208458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22" name="Рисунок 21" descr="polk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32656"/>
            <a:ext cx="3672408" cy="13379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" b="9609"/>
          <a:stretch/>
        </p:blipFill>
        <p:spPr>
          <a:xfrm rot="20597666">
            <a:off x="1204667" y="2025876"/>
            <a:ext cx="1497760" cy="1945844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16" name="Заголовок 1"/>
          <p:cNvSpPr txBox="1">
            <a:spLocks/>
          </p:cNvSpPr>
          <p:nvPr/>
        </p:nvSpPr>
        <p:spPr>
          <a:xfrm rot="20527656">
            <a:off x="1491738" y="3661595"/>
            <a:ext cx="1601008" cy="82580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Сергей Степанович</a:t>
            </a:r>
            <a:b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Фаткин 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 rot="928082">
            <a:off x="6045494" y="3715774"/>
            <a:ext cx="1646363" cy="79249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dirty="0">
                <a:latin typeface="Times New Roman" pitchFamily="18" charset="0"/>
                <a:ea typeface="+mj-ea"/>
                <a:cs typeface="Times New Roman" pitchFamily="18" charset="0"/>
              </a:rPr>
              <a:t>Пётр Дмитриевич Аникин</a:t>
            </a:r>
          </a:p>
        </p:txBody>
      </p:sp>
    </p:spTree>
    <p:extLst>
      <p:ext uri="{BB962C8B-B14F-4D97-AF65-F5344CB8AC3E}">
        <p14:creationId xmlns:p14="http://schemas.microsoft.com/office/powerpoint/2010/main" val="3568385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96443"/>
            <a:ext cx="5112568" cy="1026114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Василий Андреевич</a:t>
            </a:r>
            <a:b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Дьяков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034748"/>
            <a:ext cx="5328592" cy="178219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Работал директором школы в Вологодской области, Кичменго-Городецкий район,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д. Захарово (есть мемориальная доска).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Героически погиб 10 марта 1943 г. Калининский фронт, Псковская область,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г. Великие луки.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84168" y="4407954"/>
            <a:ext cx="266429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(_____ -10.03.1943)</a:t>
            </a:r>
          </a:p>
        </p:txBody>
      </p:sp>
      <p:sp>
        <p:nvSpPr>
          <p:cNvPr id="13" name="Объект 5"/>
          <p:cNvSpPr txBox="1">
            <a:spLocks/>
          </p:cNvSpPr>
          <p:nvPr/>
        </p:nvSpPr>
        <p:spPr>
          <a:xfrm>
            <a:off x="2339752" y="2786064"/>
            <a:ext cx="4536504" cy="899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Представитель: внучка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Ольга Владимировна  Голетиани, преподаватель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63"/>
            <a:ext cx="1547664" cy="6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6672"/>
            <a:ext cx="2656958" cy="3740301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21" y="3685282"/>
            <a:ext cx="3189629" cy="98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11589"/>
            <a:ext cx="4627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9123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6618</TotalTime>
  <Words>2883</Words>
  <Application>Microsoft Office PowerPoint</Application>
  <PresentationFormat>Экран (16:9)</PresentationFormat>
  <Paragraphs>407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Нет  в  России  семьи  такой,  Где  б  не  памятен  был  свой  герой…</vt:lpstr>
      <vt:lpstr>Презентация PowerPoint</vt:lpstr>
      <vt:lpstr>Презентация PowerPoint</vt:lpstr>
      <vt:lpstr>Савелий Яковлевич Новиков</vt:lpstr>
      <vt:lpstr>Степан Васильевич Лобов </vt:lpstr>
      <vt:lpstr>Валериан Тимофеевич Толстиков </vt:lpstr>
      <vt:lpstr>Презентация PowerPoint</vt:lpstr>
      <vt:lpstr>Презентация PowerPoint</vt:lpstr>
      <vt:lpstr>Василий Андреевич Дьяков</vt:lpstr>
      <vt:lpstr>Презентация PowerPoint</vt:lpstr>
      <vt:lpstr>Презентация PowerPoint</vt:lpstr>
      <vt:lpstr>Алексей Трофимович Яковлев</vt:lpstr>
      <vt:lpstr>Презентация PowerPoint</vt:lpstr>
      <vt:lpstr>Презентация PowerPoint</vt:lpstr>
      <vt:lpstr>Сергей Васильевич Рябцев</vt:lpstr>
      <vt:lpstr>Презентация PowerPoint</vt:lpstr>
      <vt:lpstr>Николай Алексеевич Афонин</vt:lpstr>
      <vt:lpstr>Презентация PowerPoint</vt:lpstr>
      <vt:lpstr>Константин Иванович Савельев </vt:lpstr>
      <vt:lpstr>Презентация PowerPoint</vt:lpstr>
      <vt:lpstr>Пётр Дмитриевич Аникин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Александр Никитин </vt:lpstr>
      <vt:lpstr>Николай Григорьевич Карпенко </vt:lpstr>
      <vt:lpstr>Антон Павлович Полухин </vt:lpstr>
      <vt:lpstr>Презентация PowerPoint</vt:lpstr>
      <vt:lpstr>Презентация PowerPoint</vt:lpstr>
      <vt:lpstr>Презентация PowerPoint</vt:lpstr>
      <vt:lpstr>Ефим Аронович Пинхасик </vt:lpstr>
      <vt:lpstr>Презентация PowerPoint</vt:lpstr>
      <vt:lpstr>Презентация PowerPoint</vt:lpstr>
      <vt:lpstr>Николай Сергеевич Бесчастнов </vt:lpstr>
      <vt:lpstr>Андрей Фёдорович Достоевский</vt:lpstr>
      <vt:lpstr>Презентация PowerPoint</vt:lpstr>
      <vt:lpstr>Георгий Петрович  Коваленко </vt:lpstr>
      <vt:lpstr>Дмитрий Капитонович Михайлов </vt:lpstr>
      <vt:lpstr>Ольга Семёновна Мильберг</vt:lpstr>
      <vt:lpstr>Ирина Дмитриевна Михайлова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Фёдоров Иван Андреевич 10.07.26 – 27.10.91</dc:title>
  <dc:creator>Лавецкая Камилла Александровна</dc:creator>
  <cp:lastModifiedBy>Лавецкая Камилла Александровна</cp:lastModifiedBy>
  <cp:revision>1132</cp:revision>
  <cp:lastPrinted>2017-05-05T08:18:52Z</cp:lastPrinted>
  <dcterms:created xsi:type="dcterms:W3CDTF">2016-04-27T07:10:02Z</dcterms:created>
  <dcterms:modified xsi:type="dcterms:W3CDTF">2024-05-06T08:33:52Z</dcterms:modified>
</cp:coreProperties>
</file>